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1"/>
  </p:notesMasterIdLst>
  <p:handoutMasterIdLst>
    <p:handoutMasterId r:id="rId22"/>
  </p:handoutMasterIdLst>
  <p:sldIdLst>
    <p:sldId id="256" r:id="rId5"/>
    <p:sldId id="257" r:id="rId6"/>
    <p:sldId id="275" r:id="rId7"/>
    <p:sldId id="258" r:id="rId8"/>
    <p:sldId id="261" r:id="rId9"/>
    <p:sldId id="262" r:id="rId10"/>
    <p:sldId id="264" r:id="rId11"/>
    <p:sldId id="276" r:id="rId12"/>
    <p:sldId id="274" r:id="rId13"/>
    <p:sldId id="266" r:id="rId14"/>
    <p:sldId id="267" r:id="rId15"/>
    <p:sldId id="268" r:id="rId16"/>
    <p:sldId id="269" r:id="rId17"/>
    <p:sldId id="270" r:id="rId18"/>
    <p:sldId id="271"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5CD"/>
    <a:srgbClr val="964F4E"/>
    <a:srgbClr val="D98B8C"/>
    <a:srgbClr val="FFE89F"/>
    <a:srgbClr val="FFE7F0"/>
    <a:srgbClr val="F1E8D3"/>
    <a:srgbClr val="F7F2E5"/>
    <a:srgbClr val="F8F3E8"/>
    <a:srgbClr val="DAC287"/>
    <a:srgbClr val="8373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12" autoAdjust="0"/>
  </p:normalViewPr>
  <p:slideViewPr>
    <p:cSldViewPr snapToGrid="0">
      <p:cViewPr varScale="1">
        <p:scale>
          <a:sx n="64" d="100"/>
          <a:sy n="64" d="100"/>
        </p:scale>
        <p:origin x="680" y="52"/>
      </p:cViewPr>
      <p:guideLst/>
    </p:cSldViewPr>
  </p:slideViewPr>
  <p:outlineViewPr>
    <p:cViewPr>
      <p:scale>
        <a:sx n="33" d="100"/>
        <a:sy n="33" d="100"/>
      </p:scale>
      <p:origin x="0" y="-942"/>
    </p:cViewPr>
  </p:outlineViewPr>
  <p:notesTextViewPr>
    <p:cViewPr>
      <p:scale>
        <a:sx n="3" d="2"/>
        <a:sy n="3" d="2"/>
      </p:scale>
      <p:origin x="0" y="0"/>
    </p:cViewPr>
  </p:notesTextViewPr>
  <p:sorterViewPr>
    <p:cViewPr>
      <p:scale>
        <a:sx n="75" d="100"/>
        <a:sy n="75" d="100"/>
      </p:scale>
      <p:origin x="0" y="0"/>
    </p:cViewPr>
  </p:sorterViewPr>
  <p:notesViewPr>
    <p:cSldViewPr snapToGrid="0">
      <p:cViewPr varScale="1">
        <p:scale>
          <a:sx n="60" d="100"/>
          <a:sy n="60" d="100"/>
        </p:scale>
        <p:origin x="3187"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5/24/2019</a:t>
            </a:fld>
            <a:endParaRPr lang="en-US"/>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5/24/2019</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rgbClr val="964F4E">
              <a:alpha val="80000"/>
            </a:srgb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rgbClr val="D98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5" name="Title 4">
            <a:extLst>
              <a:ext uri="{FF2B5EF4-FFF2-40B4-BE49-F238E27FC236}">
                <a16:creationId xmlns:a16="http://schemas.microsoft.com/office/drawing/2014/main" id="{7F8E7C83-06D7-4C5B-85B7-0E5713B4FAB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987784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2000"/>
            <a:ext cx="5472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857760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11" name="Text Placeholder 2">
            <a:extLst>
              <a:ext uri="{FF2B5EF4-FFF2-40B4-BE49-F238E27FC236}">
                <a16:creationId xmlns:a16="http://schemas.microsoft.com/office/drawing/2014/main" id="{14B95064-E6BF-43CD-ACBD-6363E8D9BF6A}"/>
              </a:ext>
            </a:extLst>
          </p:cNvPr>
          <p:cNvSpPr>
            <a:spLocks noGrp="1"/>
          </p:cNvSpPr>
          <p:nvPr>
            <p:ph type="body" idx="1"/>
          </p:nvPr>
        </p:nvSpPr>
        <p:spPr>
          <a:xfrm>
            <a:off x="0" y="4114627"/>
            <a:ext cx="5956300" cy="1095056"/>
          </a:xfrm>
          <a:solidFill>
            <a:schemeClr val="tx1">
              <a:alpha val="80000"/>
            </a:schemeClr>
          </a:solidFill>
        </p:spPr>
        <p:txBody>
          <a:bodyPr vert="horz" lIns="252000" tIns="180000" rIns="180000" bIns="180000" rtlCol="0">
            <a:noAutofit/>
          </a:bodyPr>
          <a:lstStyle>
            <a:lvl1pPr marL="0" indent="0" algn="l">
              <a:buNone/>
              <a:defRPr lang="en-US">
                <a:solidFill>
                  <a:schemeClr val="bg1"/>
                </a:solidFill>
              </a:defRPr>
            </a:lvl1pPr>
          </a:lstStyle>
          <a:p>
            <a:pPr marL="266700" lvl="0" indent="-266700"/>
            <a:r>
              <a:rPr lang="en-US" noProof="0"/>
              <a:t>Edit Master text styles</a:t>
            </a:r>
          </a:p>
        </p:txBody>
      </p:sp>
    </p:spTree>
    <p:extLst>
      <p:ext uri="{BB962C8B-B14F-4D97-AF65-F5344CB8AC3E}">
        <p14:creationId xmlns:p14="http://schemas.microsoft.com/office/powerpoint/2010/main" val="3982563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008000"/>
            <a:ext cx="11328000" cy="5183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6207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9" name="Content Placeholder 3">
            <a:extLst>
              <a:ext uri="{FF2B5EF4-FFF2-40B4-BE49-F238E27FC236}">
                <a16:creationId xmlns:a16="http://schemas.microsoft.com/office/drawing/2014/main" id="{EE1E0B79-3CC8-4DCF-8AEC-AC43BC9A3048}"/>
              </a:ext>
            </a:extLst>
          </p:cNvPr>
          <p:cNvSpPr>
            <a:spLocks noGrp="1"/>
          </p:cNvSpPr>
          <p:nvPr>
            <p:ph sz="half" idx="2"/>
          </p:nvPr>
        </p:nvSpPr>
        <p:spPr>
          <a:xfrm>
            <a:off x="6311886" y="1007250"/>
            <a:ext cx="5460114" cy="516971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15546508-E26C-46CD-8939-D20E71BF4ED7}"/>
              </a:ext>
            </a:extLst>
          </p:cNvPr>
          <p:cNvSpPr>
            <a:spLocks noGrp="1"/>
          </p:cNvSpPr>
          <p:nvPr>
            <p:ph sz="half" idx="1"/>
          </p:nvPr>
        </p:nvSpPr>
        <p:spPr>
          <a:xfrm>
            <a:off x="431999" y="1007250"/>
            <a:ext cx="5448115" cy="516971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15553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016231"/>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2" name="Rectangle 11" descr="Accent bar right&#10;">
            <a:extLst>
              <a:ext uri="{FF2B5EF4-FFF2-40B4-BE49-F238E27FC236}">
                <a16:creationId xmlns:a16="http://schemas.microsoft.com/office/drawing/2014/main" id="{3E8A46E0-47C2-4441-B7DD-F621A80F1FC8}"/>
              </a:ext>
              <a:ext uri="{C183D7F6-B498-43B3-948B-1728B52AA6E4}">
                <adec:decorative xmlns:adec="http://schemas.microsoft.com/office/drawing/2017/decorative" val="1"/>
              </a:ext>
            </a:extLst>
          </p:cNvPr>
          <p:cNvSpPr/>
          <p:nvPr userDrawn="1"/>
        </p:nvSpPr>
        <p:spPr>
          <a:xfrm>
            <a:off x="6299887" y="1016231"/>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Text Placeholder 2">
            <a:extLst>
              <a:ext uri="{FF2B5EF4-FFF2-40B4-BE49-F238E27FC236}">
                <a16:creationId xmlns:a16="http://schemas.microsoft.com/office/drawing/2014/main" id="{D902C307-6561-4E11-9899-1F34830AE8AB}"/>
              </a:ext>
            </a:extLst>
          </p:cNvPr>
          <p:cNvSpPr>
            <a:spLocks noGrp="1"/>
          </p:cNvSpPr>
          <p:nvPr>
            <p:ph type="body" idx="1"/>
          </p:nvPr>
        </p:nvSpPr>
        <p:spPr>
          <a:xfrm>
            <a:off x="431800" y="1224128"/>
            <a:ext cx="5448115"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6" name="Text Placeholder 4">
            <a:extLst>
              <a:ext uri="{FF2B5EF4-FFF2-40B4-BE49-F238E27FC236}">
                <a16:creationId xmlns:a16="http://schemas.microsoft.com/office/drawing/2014/main" id="{CD73439B-6B1B-47C5-B2B0-409015FB3398}"/>
              </a:ext>
            </a:extLst>
          </p:cNvPr>
          <p:cNvSpPr>
            <a:spLocks noGrp="1"/>
          </p:cNvSpPr>
          <p:nvPr>
            <p:ph type="body" sz="quarter" idx="3"/>
          </p:nvPr>
        </p:nvSpPr>
        <p:spPr>
          <a:xfrm>
            <a:off x="6312086" y="1224128"/>
            <a:ext cx="5447914"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7" name="Content Placeholder 5">
            <a:extLst>
              <a:ext uri="{FF2B5EF4-FFF2-40B4-BE49-F238E27FC236}">
                <a16:creationId xmlns:a16="http://schemas.microsoft.com/office/drawing/2014/main" id="{12AC6878-44C6-4445-A225-70C0DC482EDF}"/>
              </a:ext>
            </a:extLst>
          </p:cNvPr>
          <p:cNvSpPr>
            <a:spLocks noGrp="1"/>
          </p:cNvSpPr>
          <p:nvPr>
            <p:ph sz="quarter" idx="4"/>
          </p:nvPr>
        </p:nvSpPr>
        <p:spPr>
          <a:xfrm>
            <a:off x="6299886" y="1955731"/>
            <a:ext cx="5447914" cy="423393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6D675DA8-374F-4915-973A-53612A41FFC1}"/>
              </a:ext>
            </a:extLst>
          </p:cNvPr>
          <p:cNvSpPr>
            <a:spLocks noGrp="1"/>
          </p:cNvSpPr>
          <p:nvPr>
            <p:ph sz="half" idx="2"/>
          </p:nvPr>
        </p:nvSpPr>
        <p:spPr>
          <a:xfrm>
            <a:off x="431800" y="1943031"/>
            <a:ext cx="5447914" cy="424663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25315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Content Placeholder 2">
            <a:extLst>
              <a:ext uri="{FF2B5EF4-FFF2-40B4-BE49-F238E27FC236}">
                <a16:creationId xmlns:a16="http://schemas.microsoft.com/office/drawing/2014/main" id="{85B68CA9-AC4C-4D15-9BA1-A9F1AC5606DA}"/>
              </a:ext>
            </a:extLst>
          </p:cNvPr>
          <p:cNvSpPr>
            <a:spLocks noGrp="1"/>
          </p:cNvSpPr>
          <p:nvPr>
            <p:ph idx="1"/>
          </p:nvPr>
        </p:nvSpPr>
        <p:spPr>
          <a:xfrm>
            <a:off x="4788816" y="432001"/>
            <a:ext cx="6971184" cy="5429050"/>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3">
            <a:extLst>
              <a:ext uri="{FF2B5EF4-FFF2-40B4-BE49-F238E27FC236}">
                <a16:creationId xmlns:a16="http://schemas.microsoft.com/office/drawing/2014/main" id="{29B24D8A-D8A5-4F57-A260-A4CF75FCB3BD}"/>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Tree>
    <p:extLst>
      <p:ext uri="{BB962C8B-B14F-4D97-AF65-F5344CB8AC3E}">
        <p14:creationId xmlns:p14="http://schemas.microsoft.com/office/powerpoint/2010/main" val="801432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9" name="Text Placeholder 3">
            <a:extLst>
              <a:ext uri="{FF2B5EF4-FFF2-40B4-BE49-F238E27FC236}">
                <a16:creationId xmlns:a16="http://schemas.microsoft.com/office/drawing/2014/main" id="{3E50A411-2E68-4F4D-B4BC-62E87C633658}"/>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Picture Placeholder 2">
            <a:extLst>
              <a:ext uri="{FF2B5EF4-FFF2-40B4-BE49-F238E27FC236}">
                <a16:creationId xmlns:a16="http://schemas.microsoft.com/office/drawing/2014/main" id="{2FBF39A8-0BD5-48FD-9993-F595D4F727C1}"/>
              </a:ext>
            </a:extLst>
          </p:cNvPr>
          <p:cNvSpPr>
            <a:spLocks noGrp="1"/>
          </p:cNvSpPr>
          <p:nvPr>
            <p:ph type="pic" idx="1"/>
          </p:nvPr>
        </p:nvSpPr>
        <p:spPr>
          <a:xfrm>
            <a:off x="4788816" y="432001"/>
            <a:ext cx="6971184" cy="5429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040633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512068"/>
          </a:xfrm>
          <a:solidFill>
            <a:schemeClr val="bg1"/>
          </a:solidFill>
        </p:spPr>
        <p:txBody>
          <a:bodyPr vert="horz" lIns="180000" tIns="180000" rIns="252000" bIns="180000" rtlCol="0" anchor="t">
            <a:noAutofit/>
          </a:bodyPr>
          <a:lstStyle>
            <a:lvl1pPr algn="r">
              <a:defRPr lang="en-ZA" sz="4800" b="1" spc="-300" dirty="0"/>
            </a:lvl1pPr>
          </a:lstStyle>
          <a:p>
            <a:pPr lvl="0" algn="r"/>
            <a:r>
              <a:rPr lang="en-US" noProof="0" dirty="0"/>
              <a:t>Click to edit section divider</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103" y="3727917"/>
            <a:ext cx="2411412" cy="114824"/>
          </a:xfrm>
          <a:prstGeom prst="rect">
            <a:avLst/>
          </a:prstGeom>
          <a:solidFill>
            <a:srgbClr val="D98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rgbClr val="D98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a:xfrm>
            <a:off x="11760000" y="6374673"/>
            <a:ext cx="432000" cy="428677"/>
          </a:xfrm>
          <a:solidFill>
            <a:srgbClr val="964F4E"/>
          </a:solidFill>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437159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139767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0DB3A426-6D4A-4D91-ACD6-A2C25BAE44E3}"/>
              </a:ext>
            </a:extLst>
          </p:cNvPr>
          <p:cNvSpPr>
            <a:spLocks noGrp="1"/>
          </p:cNvSpPr>
          <p:nvPr>
            <p:ph type="body" sz="quarter" idx="14"/>
          </p:nvPr>
        </p:nvSpPr>
        <p:spPr>
          <a:xfrm>
            <a:off x="1664370" y="2033588"/>
            <a:ext cx="8863262" cy="2790825"/>
          </a:xfrm>
        </p:spPr>
        <p:txBody>
          <a:bodyPr anchor="ctr"/>
          <a:lstStyle>
            <a:lvl1pPr marL="0" indent="0" algn="ctr">
              <a:buNone/>
              <a:defRPr sz="6000"/>
            </a:lvl1pPr>
            <a:lvl2pPr marL="266700" indent="0">
              <a:buNone/>
              <a:defRPr/>
            </a:lvl2pPr>
          </a:lstStyle>
          <a:p>
            <a:pPr lvl="0"/>
            <a:r>
              <a:rPr lang="en-US" noProof="0"/>
              <a:t>Edit Master text styles</a:t>
            </a:r>
          </a:p>
        </p:txBody>
      </p:sp>
    </p:spTree>
    <p:extLst>
      <p:ext uri="{BB962C8B-B14F-4D97-AF65-F5344CB8AC3E}">
        <p14:creationId xmlns:p14="http://schemas.microsoft.com/office/powerpoint/2010/main" val="2877243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900433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339634"/>
            <a:ext cx="11340000" cy="524366"/>
          </a:xfrm>
          <a:solidFill>
            <a:srgbClr val="DAC287"/>
          </a:solidFill>
        </p:spPr>
        <p:txBody>
          <a:bodyPr/>
          <a:lstStyle>
            <a:lvl1pPr>
              <a:defRPr>
                <a:solidFill>
                  <a:schemeClr val="tx1">
                    <a:lumMod val="75000"/>
                    <a:lumOff val="25000"/>
                  </a:schemeClr>
                </a:solidFill>
              </a:defRPr>
            </a:lvl1pPr>
          </a:lstStyle>
          <a:p>
            <a:r>
              <a:rPr lang="en-US" noProof="0" dirty="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2307689"/>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815037"/>
            <a:ext cx="5472000" cy="3376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2308214"/>
            <a:ext cx="5472000" cy="358775"/>
          </a:xfrm>
        </p:spPr>
        <p:txBody>
          <a:bodyPr/>
          <a:lstStyle>
            <a:lvl1pPr marL="0" indent="0">
              <a:buNone/>
              <a:defRPr sz="2400" b="1"/>
            </a:lvl1pPr>
          </a:lstStyle>
          <a:p>
            <a:pPr lvl="0"/>
            <a:r>
              <a:rPr lang="en-US" noProof="0"/>
              <a:t>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812214"/>
            <a:ext cx="5472113" cy="337903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a:solidFill>
            <a:srgbClr val="964F4E"/>
          </a:solidFill>
        </p:spPr>
        <p:txBody>
          <a:bodyPr/>
          <a:lstStyle/>
          <a:p>
            <a:fld id="{19B51A1E-902D-48AF-9020-955120F399B6}" type="slidenum">
              <a:rPr lang="en-US" noProof="0" smtClean="0"/>
              <a:pPr/>
              <a:t>‹#›</a:t>
            </a:fld>
            <a:endParaRPr lang="en-US" noProof="0" dirty="0"/>
          </a:p>
        </p:txBody>
      </p:sp>
      <p:sp>
        <p:nvSpPr>
          <p:cNvPr id="10" name="Rectangle 9" descr="Accent block left">
            <a:extLst>
              <a:ext uri="{FF2B5EF4-FFF2-40B4-BE49-F238E27FC236}">
                <a16:creationId xmlns:a16="http://schemas.microsoft.com/office/drawing/2014/main" id="{BBC0CAF5-0DE6-4BEA-824E-124A54A76AC6}"/>
              </a:ext>
              <a:ext uri="{C183D7F6-B498-43B3-948B-1728B52AA6E4}">
                <adec:decorative xmlns:adec="http://schemas.microsoft.com/office/drawing/2017/decorative" val="1"/>
              </a:ext>
            </a:extLst>
          </p:cNvPr>
          <p:cNvSpPr/>
          <p:nvPr userDrawn="1"/>
        </p:nvSpPr>
        <p:spPr>
          <a:xfrm>
            <a:off x="431800" y="2100317"/>
            <a:ext cx="1984175" cy="114824"/>
          </a:xfrm>
          <a:prstGeom prst="rect">
            <a:avLst/>
          </a:prstGeom>
          <a:solidFill>
            <a:srgbClr val="D98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1" name="Rectangle 10" descr="Accent bar right&#10;">
            <a:extLst>
              <a:ext uri="{FF2B5EF4-FFF2-40B4-BE49-F238E27FC236}">
                <a16:creationId xmlns:a16="http://schemas.microsoft.com/office/drawing/2014/main" id="{ED008080-B2F5-441A-8B15-30AE86BBF943}"/>
              </a:ext>
              <a:ext uri="{C183D7F6-B498-43B3-948B-1728B52AA6E4}">
                <adec:decorative xmlns:adec="http://schemas.microsoft.com/office/drawing/2017/decorative" val="1"/>
              </a:ext>
            </a:extLst>
          </p:cNvPr>
          <p:cNvSpPr/>
          <p:nvPr userDrawn="1"/>
        </p:nvSpPr>
        <p:spPr>
          <a:xfrm>
            <a:off x="5828794" y="2068955"/>
            <a:ext cx="1984175" cy="114824"/>
          </a:xfrm>
          <a:prstGeom prst="rect">
            <a:avLst/>
          </a:prstGeom>
          <a:solidFill>
            <a:srgbClr val="D98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rgbClr val="D98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509955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339634"/>
            <a:ext cx="11340000" cy="524366"/>
          </a:xfrm>
          <a:solidFill>
            <a:srgbClr val="DAC287"/>
          </a:solidFill>
        </p:spPr>
        <p:txBody>
          <a:bodyPr/>
          <a:lstStyle>
            <a:lvl1pPr>
              <a:defRPr>
                <a:solidFill>
                  <a:schemeClr val="tx1">
                    <a:lumMod val="75000"/>
                    <a:lumOff val="25000"/>
                  </a:schemeClr>
                </a:solidFill>
              </a:defRPr>
            </a:lvl1pPr>
          </a:lstStyle>
          <a:p>
            <a:r>
              <a:rPr lang="en-US" noProof="0" dirty="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2307689"/>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815037"/>
            <a:ext cx="5472000" cy="3376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2308214"/>
            <a:ext cx="5472000" cy="358775"/>
          </a:xfrm>
        </p:spPr>
        <p:txBody>
          <a:bodyPr/>
          <a:lstStyle>
            <a:lvl1pPr marL="0" indent="0">
              <a:buNone/>
              <a:defRPr sz="2400" b="1"/>
            </a:lvl1pPr>
          </a:lstStyle>
          <a:p>
            <a:pPr lvl="0"/>
            <a:r>
              <a:rPr lang="en-US" noProof="0"/>
              <a:t>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812214"/>
            <a:ext cx="5472113" cy="337903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a:solidFill>
            <a:srgbClr val="964F4E"/>
          </a:solidFill>
        </p:spPr>
        <p:txBody>
          <a:bodyPr/>
          <a:lstStyle/>
          <a:p>
            <a:fld id="{19B51A1E-902D-48AF-9020-955120F399B6}" type="slidenum">
              <a:rPr lang="en-US" noProof="0" smtClean="0"/>
              <a:pPr/>
              <a:t>‹#›</a:t>
            </a:fld>
            <a:endParaRPr lang="en-US" noProof="0" dirty="0"/>
          </a:p>
        </p:txBody>
      </p:sp>
      <p:sp>
        <p:nvSpPr>
          <p:cNvPr id="10" name="Rectangle 9" descr="Accent block left">
            <a:extLst>
              <a:ext uri="{FF2B5EF4-FFF2-40B4-BE49-F238E27FC236}">
                <a16:creationId xmlns:a16="http://schemas.microsoft.com/office/drawing/2014/main" id="{BBC0CAF5-0DE6-4BEA-824E-124A54A76AC6}"/>
              </a:ext>
              <a:ext uri="{C183D7F6-B498-43B3-948B-1728B52AA6E4}">
                <adec:decorative xmlns:adec="http://schemas.microsoft.com/office/drawing/2017/decorative" val="1"/>
              </a:ext>
            </a:extLst>
          </p:cNvPr>
          <p:cNvSpPr/>
          <p:nvPr userDrawn="1"/>
        </p:nvSpPr>
        <p:spPr>
          <a:xfrm>
            <a:off x="431800" y="2100317"/>
            <a:ext cx="1984175" cy="114824"/>
          </a:xfrm>
          <a:prstGeom prst="rect">
            <a:avLst/>
          </a:prstGeom>
          <a:solidFill>
            <a:srgbClr val="D98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1" name="Rectangle 10" descr="Accent bar right&#10;">
            <a:extLst>
              <a:ext uri="{FF2B5EF4-FFF2-40B4-BE49-F238E27FC236}">
                <a16:creationId xmlns:a16="http://schemas.microsoft.com/office/drawing/2014/main" id="{ED008080-B2F5-441A-8B15-30AE86BBF943}"/>
              </a:ext>
              <a:ext uri="{C183D7F6-B498-43B3-948B-1728B52AA6E4}">
                <adec:decorative xmlns:adec="http://schemas.microsoft.com/office/drawing/2017/decorative" val="1"/>
              </a:ext>
            </a:extLst>
          </p:cNvPr>
          <p:cNvSpPr/>
          <p:nvPr userDrawn="1"/>
        </p:nvSpPr>
        <p:spPr>
          <a:xfrm>
            <a:off x="6299887" y="2100317"/>
            <a:ext cx="1984175" cy="114824"/>
          </a:xfrm>
          <a:prstGeom prst="rect">
            <a:avLst/>
          </a:prstGeom>
          <a:solidFill>
            <a:srgbClr val="D98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rgbClr val="D98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11806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339634"/>
            <a:ext cx="11340000" cy="524366"/>
          </a:xfrm>
          <a:solidFill>
            <a:srgbClr val="DAC287"/>
          </a:solidFill>
        </p:spPr>
        <p:txBody>
          <a:bodyPr/>
          <a:lstStyle>
            <a:lvl1pPr>
              <a:defRPr>
                <a:solidFill>
                  <a:schemeClr val="tx1">
                    <a:lumMod val="75000"/>
                    <a:lumOff val="25000"/>
                  </a:schemeClr>
                </a:solidFill>
              </a:defRPr>
            </a:lvl1pPr>
          </a:lstStyle>
          <a:p>
            <a:r>
              <a:rPr lang="en-US" noProof="0" dirty="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2307689"/>
            <a:ext cx="11328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1999" y="2815037"/>
            <a:ext cx="11327999" cy="3376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a:solidFill>
            <a:srgbClr val="964F4E"/>
          </a:solidFill>
        </p:spPr>
        <p:txBody>
          <a:bodyPr/>
          <a:lstStyle/>
          <a:p>
            <a:fld id="{19B51A1E-902D-48AF-9020-955120F399B6}" type="slidenum">
              <a:rPr lang="en-US" noProof="0" smtClean="0"/>
              <a:pPr/>
              <a:t>‹#›</a:t>
            </a:fld>
            <a:endParaRPr lang="en-US" noProof="0" dirty="0"/>
          </a:p>
        </p:txBody>
      </p:sp>
      <p:sp>
        <p:nvSpPr>
          <p:cNvPr id="10" name="Rectangle 9" descr="Accent block left">
            <a:extLst>
              <a:ext uri="{FF2B5EF4-FFF2-40B4-BE49-F238E27FC236}">
                <a16:creationId xmlns:a16="http://schemas.microsoft.com/office/drawing/2014/main" id="{BBC0CAF5-0DE6-4BEA-824E-124A54A76AC6}"/>
              </a:ext>
              <a:ext uri="{C183D7F6-B498-43B3-948B-1728B52AA6E4}">
                <adec:decorative xmlns:adec="http://schemas.microsoft.com/office/drawing/2017/decorative" val="1"/>
              </a:ext>
            </a:extLst>
          </p:cNvPr>
          <p:cNvSpPr/>
          <p:nvPr userDrawn="1"/>
        </p:nvSpPr>
        <p:spPr>
          <a:xfrm>
            <a:off x="431799" y="2100317"/>
            <a:ext cx="7127949" cy="103369"/>
          </a:xfrm>
          <a:prstGeom prst="rect">
            <a:avLst/>
          </a:prstGeom>
          <a:solidFill>
            <a:srgbClr val="D98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rgbClr val="D98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826228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365760"/>
            <a:ext cx="11328000" cy="498240"/>
          </a:xfrm>
          <a:solidFill>
            <a:srgbClr val="DAC287"/>
          </a:solidFill>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solidFill>
            <a:srgbClr val="964F4E"/>
          </a:solidFill>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rgbClr val="D98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er Slid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8" cy="6858000"/>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rgbClr val="96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282858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Image Layout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a:lstStyle>
            <a:lvl1pPr algn="r">
              <a:defRPr sz="6000" b="1" spc="-300">
                <a:solidFill>
                  <a:schemeClr val="tx1">
                    <a:lumMod val="75000"/>
                    <a:lumOff val="25000"/>
                  </a:schemeClr>
                </a:solidFill>
              </a:defRPr>
            </a:lvl1pPr>
          </a:lstStyle>
          <a:p>
            <a:r>
              <a:rPr lang="en-US" noProof="0"/>
              <a:t>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2668686"/>
            <a:ext cx="5472000" cy="2999426"/>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1350103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Thank You</a:t>
            </a:r>
          </a:p>
        </p:txBody>
      </p:sp>
      <p:sp>
        <p:nvSpPr>
          <p:cNvPr id="9" name="Text Placeholder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rgbClr val="837332"/>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
        <p:nvSpPr>
          <p:cNvPr id="10" name="Text Placeholder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rgbClr val="837332"/>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11" name="Text Placeholder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rgbClr val="837332"/>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Email or Social Media Handle</a:t>
            </a:r>
          </a:p>
        </p:txBody>
      </p:sp>
      <p:sp>
        <p:nvSpPr>
          <p:cNvPr id="12" name="Text Placeholder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rgbClr val="837332"/>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rgbClr val="D98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222FB6A7-1E80-487C-93E6-DCAA8751EF21}"/>
              </a:ext>
            </a:extLst>
          </p:cNvPr>
          <p:cNvSpPr>
            <a:spLocks noGrp="1"/>
          </p:cNvSpPr>
          <p:nvPr>
            <p:ph type="sldNum" sz="quarter" idx="20"/>
          </p:nvPr>
        </p:nvSpPr>
        <p:spPr>
          <a:solidFill>
            <a:srgbClr val="964F4E"/>
          </a:solidFill>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049663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27">
            <a:extLst>
              <a:ext uri="{FF2B5EF4-FFF2-40B4-BE49-F238E27FC236}">
                <a16:creationId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a:t>
            </a:fld>
            <a:endParaRPr lang="en-US" noProof="0" dirty="0"/>
          </a:p>
        </p:txBody>
      </p:sp>
      <p:sp>
        <p:nvSpPr>
          <p:cNvPr id="4" name="TextBox 3">
            <a:extLst>
              <a:ext uri="{FF2B5EF4-FFF2-40B4-BE49-F238E27FC236}">
                <a16:creationId xmlns:a16="http://schemas.microsoft.com/office/drawing/2014/main" id="{34FDC6F9-37F9-4E25-AECA-D307B8421C73}"/>
              </a:ext>
            </a:extLst>
          </p:cNvPr>
          <p:cNvSpPr txBox="1"/>
          <p:nvPr userDrawn="1"/>
        </p:nvSpPr>
        <p:spPr>
          <a:xfrm>
            <a:off x="10243100" y="6422491"/>
            <a:ext cx="1053900" cy="380860"/>
          </a:xfrm>
          <a:prstGeom prst="rect">
            <a:avLst/>
          </a:prstGeom>
          <a:noFill/>
        </p:spPr>
        <p:txBody>
          <a:bodyPr wrap="square" tIns="108000" bIns="0" rtlCol="0" anchor="ctr">
            <a:spAutoFit/>
          </a:bodyPr>
          <a:lstStyle/>
          <a:p>
            <a:pPr algn="r">
              <a:lnSpc>
                <a:spcPts val="1000"/>
              </a:lnSpc>
            </a:pPr>
            <a:r>
              <a:rPr lang="en-US" sz="2500" b="1" i="0" spc="-100" baseline="0" noProof="0" dirty="0">
                <a:solidFill>
                  <a:schemeClr val="accent1"/>
                </a:solidFill>
                <a:latin typeface="+mj-lt"/>
              </a:rPr>
              <a:t>TREY</a:t>
            </a:r>
            <a:r>
              <a:rPr lang="en-US" sz="1600" b="1" i="0" spc="-100" baseline="0" noProof="0" dirty="0">
                <a:solidFill>
                  <a:schemeClr val="accent1"/>
                </a:solidFill>
                <a:latin typeface="+mj-lt"/>
              </a:rPr>
              <a:t> </a:t>
            </a:r>
            <a:br>
              <a:rPr lang="en-US" sz="1600" b="1" i="0" spc="-100" baseline="0" noProof="0" dirty="0">
                <a:solidFill>
                  <a:schemeClr val="accent1"/>
                </a:solidFill>
                <a:latin typeface="+mj-lt"/>
              </a:rPr>
            </a:br>
            <a:r>
              <a:rPr lang="en-US" sz="1200" b="0" i="0" spc="140" baseline="0" noProof="0" dirty="0">
                <a:solidFill>
                  <a:schemeClr val="tx1">
                    <a:lumMod val="75000"/>
                    <a:lumOff val="25000"/>
                  </a:schemeClr>
                </a:solidFill>
                <a:latin typeface="+mj-lt"/>
              </a:rPr>
              <a:t>research</a:t>
            </a:r>
          </a:p>
        </p:txBody>
      </p:sp>
      <p:sp>
        <p:nvSpPr>
          <p:cNvPr id="9" name="Rectangle 8">
            <a:extLst>
              <a:ext uri="{FF2B5EF4-FFF2-40B4-BE49-F238E27FC236}">
                <a16:creationId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28">
            <a:extLst>
              <a:ext uri="{FF2B5EF4-FFF2-40B4-BE49-F238E27FC236}">
                <a16:creationId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9" r:id="rId3"/>
    <p:sldLayoutId id="2147483676" r:id="rId4"/>
    <p:sldLayoutId id="2147483677" r:id="rId5"/>
    <p:sldLayoutId id="2147483650" r:id="rId6"/>
    <p:sldLayoutId id="2147483663" r:id="rId7"/>
    <p:sldLayoutId id="2147483658" r:id="rId8"/>
    <p:sldLayoutId id="2147483664" r:id="rId9"/>
    <p:sldLayoutId id="2147483660" r:id="rId10"/>
    <p:sldLayoutId id="2147483652" r:id="rId11"/>
    <p:sldLayoutId id="2147483656" r:id="rId12"/>
    <p:sldLayoutId id="2147483667" r:id="rId13"/>
    <p:sldLayoutId id="2147483668" r:id="rId14"/>
    <p:sldLayoutId id="2147483669" r:id="rId15"/>
    <p:sldLayoutId id="2147483670" r:id="rId16"/>
    <p:sldLayoutId id="2147483671" r:id="rId17"/>
    <p:sldLayoutId id="2147483673" r:id="rId18"/>
    <p:sldLayoutId id="2147483674" r:id="rId19"/>
    <p:sldLayoutId id="2147483654" r:id="rId20"/>
    <p:sldLayoutId id="2147483655" r:id="rId21"/>
    <p:sldLayoutId id="2147483675" r:id="rId22"/>
    <p:sldLayoutId id="2147483672" r:id="rId23"/>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16A110-BCF8-48A8-AEE8-8D41FEA91411}"/>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l="-5178"/>
          <a:stretch/>
        </p:blipFill>
        <p:spPr>
          <a:xfrm>
            <a:off x="-506412" y="3278719"/>
            <a:ext cx="10287000" cy="3622058"/>
          </a:xfrm>
          <a:prstGeom prst="rect">
            <a:avLst/>
          </a:prstGeom>
        </p:spPr>
      </p:pic>
      <p:pic>
        <p:nvPicPr>
          <p:cNvPr id="6" name="Picture Placeholder 5">
            <a:extLst>
              <a:ext uri="{FF2B5EF4-FFF2-40B4-BE49-F238E27FC236}">
                <a16:creationId xmlns:a16="http://schemas.microsoft.com/office/drawing/2014/main" id="{48EDA6A0-8C2B-4B06-A471-7F29B6B5F246}"/>
              </a:ext>
            </a:extLst>
          </p:cNvPr>
          <p:cNvPicPr>
            <a:picLocks noGrp="1" noChangeAspect="1"/>
          </p:cNvPicPr>
          <p:nvPr>
            <p:ph type="pic" sz="quarter" idx="10"/>
          </p:nvPr>
        </p:nvPicPr>
        <p:blipFill rotWithShape="1">
          <a:blip r:embed="rId4" cstate="screen">
            <a:extLst>
              <a:ext uri="{28A0092B-C50C-407E-A947-70E740481C1C}">
                <a14:useLocalDpi xmlns:a14="http://schemas.microsoft.com/office/drawing/2010/main"/>
              </a:ext>
            </a:extLst>
          </a:blip>
          <a:srcRect/>
          <a:stretch/>
        </p:blipFill>
        <p:spPr>
          <a:xfrm>
            <a:off x="0" y="-79802"/>
            <a:ext cx="9780588" cy="3508802"/>
          </a:xfrm>
        </p:spPr>
      </p:pic>
      <p:sp>
        <p:nvSpPr>
          <p:cNvPr id="3" name="Title 2"/>
          <p:cNvSpPr>
            <a:spLocks noGrp="1"/>
          </p:cNvSpPr>
          <p:nvPr>
            <p:ph type="ctrTitle"/>
          </p:nvPr>
        </p:nvSpPr>
        <p:spPr/>
        <p:txBody>
          <a:bodyPr anchor="ctr"/>
          <a:lstStyle/>
          <a:p>
            <a:pPr algn="l"/>
            <a:r>
              <a:rPr lang="en-GB" dirty="0"/>
              <a:t>Town or Country?</a:t>
            </a:r>
          </a:p>
        </p:txBody>
      </p:sp>
      <p:sp>
        <p:nvSpPr>
          <p:cNvPr id="4" name="Subtitle 3"/>
          <p:cNvSpPr>
            <a:spLocks noGrp="1"/>
          </p:cNvSpPr>
          <p:nvPr>
            <p:ph type="subTitle" idx="1"/>
          </p:nvPr>
        </p:nvSpPr>
        <p:spPr/>
        <p:txBody>
          <a:bodyPr anchor="ctr"/>
          <a:lstStyle/>
          <a:p>
            <a:pPr algn="l"/>
            <a:r>
              <a:rPr lang="en-GB" sz="2400" dirty="0"/>
              <a:t>An investigation into Life Expectancy</a:t>
            </a:r>
            <a:endParaRPr lang="en-GB" dirty="0"/>
          </a:p>
        </p:txBody>
      </p:sp>
    </p:spTree>
    <p:extLst>
      <p:ext uri="{BB962C8B-B14F-4D97-AF65-F5344CB8AC3E}">
        <p14:creationId xmlns:p14="http://schemas.microsoft.com/office/powerpoint/2010/main" val="1033740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8CDFE93-B630-4A81-857C-F560716CA7EB}"/>
              </a:ext>
            </a:extLst>
          </p:cNvPr>
          <p:cNvSpPr/>
          <p:nvPr/>
        </p:nvSpPr>
        <p:spPr>
          <a:xfrm>
            <a:off x="0" y="3240344"/>
            <a:ext cx="9780101" cy="3563007"/>
          </a:xfrm>
          <a:prstGeom prst="rect">
            <a:avLst/>
          </a:prstGeom>
          <a:blipFill dpi="0" rotWithShape="1">
            <a:blip r:embed="rId2">
              <a:alphaModFix amt="41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icture Placeholder 11">
            <a:extLst>
              <a:ext uri="{FF2B5EF4-FFF2-40B4-BE49-F238E27FC236}">
                <a16:creationId xmlns:a16="http://schemas.microsoft.com/office/drawing/2014/main" id="{BF39EEB1-0FC4-482A-A4E6-F36C32AC3665}"/>
              </a:ext>
            </a:extLst>
          </p:cNvPr>
          <p:cNvSpPr>
            <a:spLocks noGrp="1"/>
          </p:cNvSpPr>
          <p:nvPr>
            <p:ph type="pic" sz="quarter" idx="10"/>
          </p:nvPr>
        </p:nvSpPr>
        <p:spPr>
          <a:xfrm>
            <a:off x="0" y="-19670"/>
            <a:ext cx="9780102" cy="3241018"/>
          </a:xfrm>
          <a:blipFill dpi="0" rotWithShape="1">
            <a:blip r:embed="rId3">
              <a:alphaModFix amt="53000"/>
              <a:extLst>
                <a:ext uri="{28A0092B-C50C-407E-A947-70E740481C1C}">
                  <a14:useLocalDpi xmlns:a14="http://schemas.microsoft.com/office/drawing/2010/main"/>
                </a:ext>
              </a:extLst>
            </a:blip>
            <a:srcRect/>
            <a:stretch>
              <a:fillRect/>
            </a:stretch>
          </a:blipFill>
        </p:spPr>
      </p:sp>
      <p:sp>
        <p:nvSpPr>
          <p:cNvPr id="3" name="Title 2">
            <a:extLst>
              <a:ext uri="{FF2B5EF4-FFF2-40B4-BE49-F238E27FC236}">
                <a16:creationId xmlns:a16="http://schemas.microsoft.com/office/drawing/2014/main" id="{33D9F67A-119D-4819-960E-F70C91DDC785}"/>
              </a:ext>
            </a:extLst>
          </p:cNvPr>
          <p:cNvSpPr>
            <a:spLocks noGrp="1"/>
          </p:cNvSpPr>
          <p:nvPr>
            <p:ph type="ctrTitle"/>
          </p:nvPr>
        </p:nvSpPr>
        <p:spPr>
          <a:xfrm>
            <a:off x="7192537" y="2798354"/>
            <a:ext cx="4999463" cy="1013684"/>
          </a:xfrm>
        </p:spPr>
        <p:txBody>
          <a:bodyPr/>
          <a:lstStyle/>
          <a:p>
            <a:pPr algn="l"/>
            <a:endParaRPr lang="en-GB" dirty="0"/>
          </a:p>
        </p:txBody>
      </p:sp>
      <p:sp>
        <p:nvSpPr>
          <p:cNvPr id="4" name="Text Placeholder 3">
            <a:extLst>
              <a:ext uri="{FF2B5EF4-FFF2-40B4-BE49-F238E27FC236}">
                <a16:creationId xmlns:a16="http://schemas.microsoft.com/office/drawing/2014/main" id="{F4375C43-5C0F-465E-B2ED-27956DDF04CF}"/>
              </a:ext>
            </a:extLst>
          </p:cNvPr>
          <p:cNvSpPr>
            <a:spLocks noGrp="1"/>
          </p:cNvSpPr>
          <p:nvPr>
            <p:ph type="body" sz="quarter" idx="15"/>
          </p:nvPr>
        </p:nvSpPr>
        <p:spPr>
          <a:xfrm>
            <a:off x="7192537" y="3957705"/>
            <a:ext cx="4368842" cy="316800"/>
          </a:xfrm>
          <a:solidFill>
            <a:schemeClr val="tx1">
              <a:lumMod val="75000"/>
              <a:lumOff val="25000"/>
            </a:schemeClr>
          </a:solidFill>
        </p:spPr>
        <p:txBody>
          <a:bodyPr/>
          <a:lstStyle/>
          <a:p>
            <a:r>
              <a:rPr lang="en-GB" dirty="0">
                <a:solidFill>
                  <a:srgbClr val="EFE5CD"/>
                </a:solidFill>
              </a:rPr>
              <a:t>  Christabel Cooper</a:t>
            </a:r>
          </a:p>
        </p:txBody>
      </p:sp>
      <p:sp>
        <p:nvSpPr>
          <p:cNvPr id="5" name="Text Placeholder 4">
            <a:extLst>
              <a:ext uri="{FF2B5EF4-FFF2-40B4-BE49-F238E27FC236}">
                <a16:creationId xmlns:a16="http://schemas.microsoft.com/office/drawing/2014/main" id="{D7628D29-F165-4D1B-9E56-6CA94F592304}"/>
              </a:ext>
            </a:extLst>
          </p:cNvPr>
          <p:cNvSpPr>
            <a:spLocks noGrp="1"/>
          </p:cNvSpPr>
          <p:nvPr>
            <p:ph type="body" sz="quarter" idx="16"/>
          </p:nvPr>
        </p:nvSpPr>
        <p:spPr>
          <a:xfrm>
            <a:off x="7192537" y="4353265"/>
            <a:ext cx="4368842" cy="316800"/>
          </a:xfrm>
          <a:solidFill>
            <a:schemeClr val="tx1">
              <a:lumMod val="75000"/>
              <a:lumOff val="25000"/>
            </a:schemeClr>
          </a:solidFill>
        </p:spPr>
        <p:txBody>
          <a:bodyPr/>
          <a:lstStyle/>
          <a:p>
            <a:r>
              <a:rPr lang="en-GB" dirty="0"/>
              <a:t>  </a:t>
            </a:r>
            <a:r>
              <a:rPr lang="en-GB" dirty="0" err="1">
                <a:solidFill>
                  <a:srgbClr val="EFE5CD"/>
                </a:solidFill>
              </a:rPr>
              <a:t>christabel</a:t>
            </a:r>
            <a:r>
              <a:rPr lang="en-GB" dirty="0">
                <a:solidFill>
                  <a:srgbClr val="EFE5CD"/>
                </a:solidFill>
              </a:rPr>
              <a:t> @sensibleanalytics.co.uk</a:t>
            </a:r>
          </a:p>
        </p:txBody>
      </p:sp>
      <p:sp>
        <p:nvSpPr>
          <p:cNvPr id="6" name="Text Placeholder 5">
            <a:extLst>
              <a:ext uri="{FF2B5EF4-FFF2-40B4-BE49-F238E27FC236}">
                <a16:creationId xmlns:a16="http://schemas.microsoft.com/office/drawing/2014/main" id="{811E1B65-5C3F-4DA4-9F72-3ED4DB6EC2F9}"/>
              </a:ext>
            </a:extLst>
          </p:cNvPr>
          <p:cNvSpPr>
            <a:spLocks noGrp="1"/>
          </p:cNvSpPr>
          <p:nvPr>
            <p:ph type="body" sz="quarter" idx="17"/>
          </p:nvPr>
        </p:nvSpPr>
        <p:spPr>
          <a:xfrm>
            <a:off x="970157" y="5195372"/>
            <a:ext cx="8809946" cy="843999"/>
          </a:xfrm>
          <a:solidFill>
            <a:schemeClr val="tx1">
              <a:lumMod val="75000"/>
              <a:lumOff val="25000"/>
            </a:schemeClr>
          </a:solidFill>
        </p:spPr>
        <p:txBody>
          <a:bodyPr/>
          <a:lstStyle/>
          <a:p>
            <a:r>
              <a:rPr lang="en-GB" dirty="0">
                <a:solidFill>
                  <a:srgbClr val="EFE5CD"/>
                </a:solidFill>
              </a:rPr>
              <a:t>To see the full dataset and the Tableau workbooks behind this presentation, please visit:</a:t>
            </a:r>
          </a:p>
        </p:txBody>
      </p:sp>
    </p:spTree>
    <p:extLst>
      <p:ext uri="{BB962C8B-B14F-4D97-AF65-F5344CB8AC3E}">
        <p14:creationId xmlns:p14="http://schemas.microsoft.com/office/powerpoint/2010/main" val="2198047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D09DA6-AFF4-44A7-B71C-714DA5D66EF0}"/>
              </a:ext>
            </a:extLst>
          </p:cNvPr>
          <p:cNvSpPr/>
          <p:nvPr/>
        </p:nvSpPr>
        <p:spPr>
          <a:xfrm>
            <a:off x="2375338" y="0"/>
            <a:ext cx="9816662" cy="68033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CDBA1555-C9A0-4D70-BFE7-134A0627F4AE}"/>
              </a:ext>
            </a:extLst>
          </p:cNvPr>
          <p:cNvSpPr>
            <a:spLocks noGrp="1"/>
          </p:cNvSpPr>
          <p:nvPr>
            <p:ph type="title"/>
          </p:nvPr>
        </p:nvSpPr>
        <p:spPr/>
        <p:txBody>
          <a:bodyPr/>
          <a:lstStyle/>
          <a:p>
            <a:pPr marL="273050"/>
            <a:r>
              <a:rPr lang="en-GB" dirty="0"/>
              <a:t>Appendix</a:t>
            </a:r>
          </a:p>
        </p:txBody>
      </p:sp>
      <p:sp>
        <p:nvSpPr>
          <p:cNvPr id="5" name="Footer Placeholder 4">
            <a:extLst>
              <a:ext uri="{FF2B5EF4-FFF2-40B4-BE49-F238E27FC236}">
                <a16:creationId xmlns:a16="http://schemas.microsoft.com/office/drawing/2014/main" id="{ACDC741E-42DA-45CC-BE87-5C74CF05CAFD}"/>
              </a:ext>
            </a:extLst>
          </p:cNvPr>
          <p:cNvSpPr>
            <a:spLocks noGrp="1"/>
          </p:cNvSpPr>
          <p:nvPr>
            <p:ph type="ftr" sz="quarter" idx="4294967295"/>
          </p:nvPr>
        </p:nvSpPr>
        <p:spPr>
          <a:xfrm>
            <a:off x="432000" y="6439820"/>
            <a:ext cx="5664000" cy="295062"/>
          </a:xfrm>
        </p:spPr>
        <p:txBody>
          <a:bodyPr/>
          <a:lstStyle/>
          <a:p>
            <a:r>
              <a:rPr lang="en-US" noProof="0"/>
              <a:t>Add a footer</a:t>
            </a:r>
            <a:endParaRPr lang="en-US" noProof="0" dirty="0"/>
          </a:p>
        </p:txBody>
      </p:sp>
      <p:sp>
        <p:nvSpPr>
          <p:cNvPr id="9" name="TextBox 8">
            <a:extLst>
              <a:ext uri="{FF2B5EF4-FFF2-40B4-BE49-F238E27FC236}">
                <a16:creationId xmlns:a16="http://schemas.microsoft.com/office/drawing/2014/main" id="{2E88E7DC-4D51-4F4D-BF41-FD19219B86AC}"/>
              </a:ext>
            </a:extLst>
          </p:cNvPr>
          <p:cNvSpPr txBox="1"/>
          <p:nvPr/>
        </p:nvSpPr>
        <p:spPr>
          <a:xfrm>
            <a:off x="0" y="4114626"/>
            <a:ext cx="5956299" cy="1367490"/>
          </a:xfrm>
          <a:prstGeom prst="rect">
            <a:avLst/>
          </a:prstGeom>
          <a:solidFill>
            <a:srgbClr val="EFE5CD"/>
          </a:solidFill>
        </p:spPr>
        <p:txBody>
          <a:bodyPr wrap="square" rtlCol="0">
            <a:spAutoFit/>
          </a:bodyPr>
          <a:lstStyle/>
          <a:p>
            <a:pPr marL="893763" indent="-441325">
              <a:lnSpc>
                <a:spcPts val="1000"/>
              </a:lnSpc>
              <a:buAutoNum type="arabicPeriod"/>
            </a:pPr>
            <a:endParaRPr lang="en-GB" sz="2400" dirty="0"/>
          </a:p>
          <a:p>
            <a:pPr marL="893763" indent="-441325">
              <a:spcBef>
                <a:spcPts val="600"/>
              </a:spcBef>
              <a:buAutoNum type="arabicPeriod"/>
            </a:pPr>
            <a:r>
              <a:rPr lang="en-GB" sz="2400" dirty="0"/>
              <a:t>Descriptions of the clusters</a:t>
            </a:r>
          </a:p>
          <a:p>
            <a:pPr marL="893763" indent="-441325">
              <a:spcAft>
                <a:spcPts val="1200"/>
              </a:spcAft>
              <a:buAutoNum type="arabicPeriod"/>
            </a:pPr>
            <a:r>
              <a:rPr lang="en-GB" sz="2400" dirty="0"/>
              <a:t>Statistical techniques used</a:t>
            </a:r>
          </a:p>
          <a:p>
            <a:pPr marL="452438">
              <a:lnSpc>
                <a:spcPts val="1000"/>
              </a:lnSpc>
              <a:spcAft>
                <a:spcPts val="600"/>
              </a:spcAft>
            </a:pPr>
            <a:endParaRPr lang="en-GB" sz="2400" dirty="0"/>
          </a:p>
        </p:txBody>
      </p:sp>
    </p:spTree>
    <p:extLst>
      <p:ext uri="{BB962C8B-B14F-4D97-AF65-F5344CB8AC3E}">
        <p14:creationId xmlns:p14="http://schemas.microsoft.com/office/powerpoint/2010/main" val="2358061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041B0-124E-400A-A762-8925BAFCF3BA}"/>
              </a:ext>
            </a:extLst>
          </p:cNvPr>
          <p:cNvSpPr>
            <a:spLocks noGrp="1"/>
          </p:cNvSpPr>
          <p:nvPr>
            <p:ph type="title"/>
          </p:nvPr>
        </p:nvSpPr>
        <p:spPr>
          <a:xfrm>
            <a:off x="432000" y="432000"/>
            <a:ext cx="11340000" cy="432000"/>
          </a:xfrm>
          <a:solidFill>
            <a:schemeClr val="tx1">
              <a:lumMod val="65000"/>
              <a:lumOff val="35000"/>
            </a:schemeClr>
          </a:solidFill>
        </p:spPr>
        <p:txBody>
          <a:bodyPr/>
          <a:lstStyle/>
          <a:p>
            <a:r>
              <a:rPr lang="en-GB" dirty="0">
                <a:solidFill>
                  <a:schemeClr val="bg1">
                    <a:lumMod val="95000"/>
                  </a:schemeClr>
                </a:solidFill>
              </a:rPr>
              <a:t>Descriptions of Clusters</a:t>
            </a:r>
          </a:p>
        </p:txBody>
      </p:sp>
      <p:sp>
        <p:nvSpPr>
          <p:cNvPr id="3" name="Text Placeholder 2">
            <a:extLst>
              <a:ext uri="{FF2B5EF4-FFF2-40B4-BE49-F238E27FC236}">
                <a16:creationId xmlns:a16="http://schemas.microsoft.com/office/drawing/2014/main" id="{5A8F05AF-3C3C-4C23-A91D-580FC7BD5B8E}"/>
              </a:ext>
            </a:extLst>
          </p:cNvPr>
          <p:cNvSpPr>
            <a:spLocks noGrp="1"/>
          </p:cNvSpPr>
          <p:nvPr>
            <p:ph type="body" sz="quarter" idx="32"/>
          </p:nvPr>
        </p:nvSpPr>
        <p:spPr/>
        <p:txBody>
          <a:bodyPr/>
          <a:lstStyle/>
          <a:p>
            <a:r>
              <a:rPr lang="en-GB" dirty="0"/>
              <a:t>These subgroups have been produced by the Office of National Statistics based on Census Data</a:t>
            </a:r>
          </a:p>
        </p:txBody>
      </p:sp>
      <p:sp>
        <p:nvSpPr>
          <p:cNvPr id="4" name="Content Placeholder 3">
            <a:extLst>
              <a:ext uri="{FF2B5EF4-FFF2-40B4-BE49-F238E27FC236}">
                <a16:creationId xmlns:a16="http://schemas.microsoft.com/office/drawing/2014/main" id="{0A86EAA0-D395-43FF-8BAC-19868B4C60D3}"/>
              </a:ext>
            </a:extLst>
          </p:cNvPr>
          <p:cNvSpPr>
            <a:spLocks noGrp="1"/>
          </p:cNvSpPr>
          <p:nvPr>
            <p:ph idx="1"/>
          </p:nvPr>
        </p:nvSpPr>
        <p:spPr>
          <a:xfrm>
            <a:off x="431999" y="1512000"/>
            <a:ext cx="5516856" cy="4679250"/>
          </a:xfrm>
        </p:spPr>
        <p:txBody>
          <a:bodyPr/>
          <a:lstStyle/>
          <a:p>
            <a:pPr marL="0" indent="0">
              <a:buNone/>
            </a:pPr>
            <a:r>
              <a:rPr lang="en-GB" sz="2000" b="1" dirty="0"/>
              <a:t>Affluent England</a:t>
            </a:r>
            <a:endParaRPr lang="en-GB" sz="1600" b="1" dirty="0"/>
          </a:p>
          <a:p>
            <a:pPr marL="0" indent="0">
              <a:buNone/>
            </a:pPr>
            <a:r>
              <a:rPr lang="en-GB" sz="1600" dirty="0"/>
              <a:t>10.3% of UK population, population density 3.7, median age 41 years The population of this supergroup typically live largely in counties in England near to and around London – Buckinghamshire, Hampshire, Hertfordshire, Kent, Oxfordshire and Surrey.</a:t>
            </a:r>
          </a:p>
          <a:p>
            <a:pPr marL="0" indent="0">
              <a:buNone/>
            </a:pPr>
            <a:r>
              <a:rPr lang="en-GB" sz="1600" dirty="0"/>
              <a:t>Residents are much more likely to live in detached housing and to own their own property. The supergroup has an above average ethnic mix and below average number of UK and Irish born residents. Residents are far more likely to be represented in the 5 to 14 years age group than nationally. Rates of divorce or separation are lower than nationally and the proportion of persons aged 16 years and over with higher qualifications is above the national average.</a:t>
            </a:r>
          </a:p>
          <a:p>
            <a:pPr marL="0" indent="0">
              <a:buNone/>
            </a:pPr>
            <a:r>
              <a:rPr lang="en-GB" sz="1600" dirty="0"/>
              <a:t>Unemployment rates are noticeably below the national average and for employed residents, they are more likely to work in the information and communication industries than nationally, more likely to work full-time, and are more likely to travel to work using public transport, though households owning two or more cars are also more prevalent than nationally.</a:t>
            </a:r>
          </a:p>
          <a:p>
            <a:pPr marL="0" indent="0">
              <a:buNone/>
            </a:pPr>
            <a:endParaRPr lang="en-GB" sz="1600" dirty="0"/>
          </a:p>
        </p:txBody>
      </p:sp>
      <p:sp>
        <p:nvSpPr>
          <p:cNvPr id="8" name="Slide Number Placeholder 7">
            <a:extLst>
              <a:ext uri="{FF2B5EF4-FFF2-40B4-BE49-F238E27FC236}">
                <a16:creationId xmlns:a16="http://schemas.microsoft.com/office/drawing/2014/main" id="{696321B9-D66E-462F-BADD-7AC38B323541}"/>
              </a:ext>
            </a:extLst>
          </p:cNvPr>
          <p:cNvSpPr>
            <a:spLocks noGrp="1"/>
          </p:cNvSpPr>
          <p:nvPr>
            <p:ph type="sldNum" sz="quarter" idx="15"/>
          </p:nvPr>
        </p:nvSpPr>
        <p:spPr/>
        <p:txBody>
          <a:bodyPr/>
          <a:lstStyle/>
          <a:p>
            <a:fld id="{19B51A1E-902D-48AF-9020-955120F399B6}" type="slidenum">
              <a:rPr lang="en-US" noProof="0" smtClean="0"/>
              <a:pPr/>
              <a:t>12</a:t>
            </a:fld>
            <a:endParaRPr lang="en-US" noProof="0" dirty="0"/>
          </a:p>
        </p:txBody>
      </p:sp>
      <p:sp>
        <p:nvSpPr>
          <p:cNvPr id="9" name="Content Placeholder 3">
            <a:extLst>
              <a:ext uri="{FF2B5EF4-FFF2-40B4-BE49-F238E27FC236}">
                <a16:creationId xmlns:a16="http://schemas.microsoft.com/office/drawing/2014/main" id="{71F10CE9-1190-42E9-995D-FC31A790FA44}"/>
              </a:ext>
            </a:extLst>
          </p:cNvPr>
          <p:cNvSpPr txBox="1">
            <a:spLocks/>
          </p:cNvSpPr>
          <p:nvPr/>
        </p:nvSpPr>
        <p:spPr>
          <a:xfrm>
            <a:off x="6243144" y="1525590"/>
            <a:ext cx="5516856" cy="4679250"/>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a:t>Business, education and heritage centres</a:t>
            </a:r>
            <a:endParaRPr lang="en-GB" sz="1600" b="1" dirty="0"/>
          </a:p>
          <a:p>
            <a:pPr marL="0" indent="0">
              <a:buNone/>
            </a:pPr>
            <a:r>
              <a:rPr lang="en-GB" sz="1600" dirty="0"/>
              <a:t>35 local authorities – 14.4% of UK population, population density 17.4, median age 35 years</a:t>
            </a:r>
          </a:p>
          <a:p>
            <a:pPr marL="0" indent="0">
              <a:buNone/>
            </a:pPr>
            <a:r>
              <a:rPr lang="en-GB" sz="1600" dirty="0"/>
              <a:t>The population of this supergroup live within larger cities throughout the UK, with either country and/or regional importance. Residents are more likely to live in either flats or terraces and to privately rent their home. The supergroup has an above average ethnic mix, with an above average proportion of residents born in other EU countries. A result of this is that households are less likely to speak English or Welsh as their main language.</a:t>
            </a:r>
          </a:p>
          <a:p>
            <a:pPr marL="0" indent="0">
              <a:buNone/>
            </a:pPr>
            <a:r>
              <a:rPr lang="en-GB" sz="1600" dirty="0"/>
              <a:t>Those in employment are more likely to be working in the accommodation or food service activities and education sector and to use public transport to travel to work. Compared with the UK, educational qualifications are higher, though unemployment is marginally higher.</a:t>
            </a:r>
          </a:p>
          <a:p>
            <a:pPr marL="0" indent="0">
              <a:buFont typeface="Arial" panose="020B0604020202020204" pitchFamily="34" charset="0"/>
              <a:buNone/>
            </a:pPr>
            <a:endParaRPr lang="en-GB" sz="1600" dirty="0"/>
          </a:p>
        </p:txBody>
      </p:sp>
    </p:spTree>
    <p:extLst>
      <p:ext uri="{BB962C8B-B14F-4D97-AF65-F5344CB8AC3E}">
        <p14:creationId xmlns:p14="http://schemas.microsoft.com/office/powerpoint/2010/main" val="976082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041B0-124E-400A-A762-8925BAFCF3BA}"/>
              </a:ext>
            </a:extLst>
          </p:cNvPr>
          <p:cNvSpPr>
            <a:spLocks noGrp="1"/>
          </p:cNvSpPr>
          <p:nvPr>
            <p:ph type="title"/>
          </p:nvPr>
        </p:nvSpPr>
        <p:spPr>
          <a:xfrm>
            <a:off x="432000" y="432000"/>
            <a:ext cx="11340000" cy="432000"/>
          </a:xfrm>
          <a:solidFill>
            <a:schemeClr val="tx1">
              <a:lumMod val="65000"/>
              <a:lumOff val="35000"/>
            </a:schemeClr>
          </a:solidFill>
        </p:spPr>
        <p:txBody>
          <a:bodyPr/>
          <a:lstStyle/>
          <a:p>
            <a:r>
              <a:rPr lang="en-GB" dirty="0">
                <a:solidFill>
                  <a:schemeClr val="bg1">
                    <a:lumMod val="95000"/>
                  </a:schemeClr>
                </a:solidFill>
              </a:rPr>
              <a:t>Descriptions of Clusters</a:t>
            </a:r>
          </a:p>
        </p:txBody>
      </p:sp>
      <p:sp>
        <p:nvSpPr>
          <p:cNvPr id="3" name="Text Placeholder 2">
            <a:extLst>
              <a:ext uri="{FF2B5EF4-FFF2-40B4-BE49-F238E27FC236}">
                <a16:creationId xmlns:a16="http://schemas.microsoft.com/office/drawing/2014/main" id="{5A8F05AF-3C3C-4C23-A91D-580FC7BD5B8E}"/>
              </a:ext>
            </a:extLst>
          </p:cNvPr>
          <p:cNvSpPr>
            <a:spLocks noGrp="1"/>
          </p:cNvSpPr>
          <p:nvPr>
            <p:ph type="body" sz="quarter" idx="32"/>
          </p:nvPr>
        </p:nvSpPr>
        <p:spPr/>
        <p:txBody>
          <a:bodyPr/>
          <a:lstStyle/>
          <a:p>
            <a:r>
              <a:rPr lang="en-GB" dirty="0"/>
              <a:t>These subgroups have been produced by the Office of National Statistics based on Census Data</a:t>
            </a:r>
          </a:p>
        </p:txBody>
      </p:sp>
      <p:sp>
        <p:nvSpPr>
          <p:cNvPr id="4" name="Content Placeholder 3">
            <a:extLst>
              <a:ext uri="{FF2B5EF4-FFF2-40B4-BE49-F238E27FC236}">
                <a16:creationId xmlns:a16="http://schemas.microsoft.com/office/drawing/2014/main" id="{0A86EAA0-D395-43FF-8BAC-19868B4C60D3}"/>
              </a:ext>
            </a:extLst>
          </p:cNvPr>
          <p:cNvSpPr>
            <a:spLocks noGrp="1"/>
          </p:cNvSpPr>
          <p:nvPr>
            <p:ph idx="1"/>
          </p:nvPr>
        </p:nvSpPr>
        <p:spPr>
          <a:xfrm>
            <a:off x="431999" y="1512000"/>
            <a:ext cx="5516856" cy="4679250"/>
          </a:xfrm>
        </p:spPr>
        <p:txBody>
          <a:bodyPr/>
          <a:lstStyle/>
          <a:p>
            <a:pPr marL="0" indent="0">
              <a:buNone/>
            </a:pPr>
            <a:r>
              <a:rPr lang="en-GB" sz="2000" b="1" dirty="0"/>
              <a:t>Countryside Living</a:t>
            </a:r>
            <a:endParaRPr lang="en-GB" sz="1600" b="1" dirty="0"/>
          </a:p>
          <a:p>
            <a:pPr marL="0" indent="0">
              <a:buNone/>
            </a:pPr>
            <a:r>
              <a:rPr lang="en-GB" sz="1600" dirty="0"/>
              <a:t>83 local authorities – 15.2% of UK population, population density 0.7, median age 46 years</a:t>
            </a:r>
          </a:p>
          <a:p>
            <a:pPr marL="0" indent="0">
              <a:buNone/>
            </a:pPr>
            <a:r>
              <a:rPr lang="en-GB" sz="1600" dirty="0"/>
              <a:t>The population for this supergroup are characterised by living in rural areas with a low population density and a much higher median age (46 years) compared with the UK as a whole (39 years).</a:t>
            </a:r>
          </a:p>
          <a:p>
            <a:pPr marL="0" indent="0">
              <a:buNone/>
            </a:pPr>
            <a:r>
              <a:rPr lang="en-GB" sz="1600" dirty="0"/>
              <a:t>Residents are more likely to own their own home and to live in a detached property. Unemployment and qualification levels are both below the national average. Households are more likely to own two or more vehicles and to use private transport to travel to work. Part-time working is also more prevalent than generally in the UK.</a:t>
            </a:r>
          </a:p>
          <a:p>
            <a:pPr marL="0" indent="0">
              <a:buNone/>
            </a:pPr>
            <a:r>
              <a:rPr lang="en-GB" sz="1600" dirty="0"/>
              <a:t>Workers are far more likely to be employed in the agriculture, forestry and fishing industry, and the accommodation or food service activities industries than workers in the UK generally.</a:t>
            </a:r>
          </a:p>
          <a:p>
            <a:pPr marL="0" indent="0">
              <a:buNone/>
            </a:pPr>
            <a:endParaRPr lang="en-GB" sz="1600" dirty="0"/>
          </a:p>
        </p:txBody>
      </p:sp>
      <p:sp>
        <p:nvSpPr>
          <p:cNvPr id="8" name="Slide Number Placeholder 7">
            <a:extLst>
              <a:ext uri="{FF2B5EF4-FFF2-40B4-BE49-F238E27FC236}">
                <a16:creationId xmlns:a16="http://schemas.microsoft.com/office/drawing/2014/main" id="{696321B9-D66E-462F-BADD-7AC38B323541}"/>
              </a:ext>
            </a:extLst>
          </p:cNvPr>
          <p:cNvSpPr>
            <a:spLocks noGrp="1"/>
          </p:cNvSpPr>
          <p:nvPr>
            <p:ph type="sldNum" sz="quarter" idx="15"/>
          </p:nvPr>
        </p:nvSpPr>
        <p:spPr/>
        <p:txBody>
          <a:bodyPr/>
          <a:lstStyle/>
          <a:p>
            <a:fld id="{19B51A1E-902D-48AF-9020-955120F399B6}" type="slidenum">
              <a:rPr lang="en-US" noProof="0" smtClean="0"/>
              <a:pPr/>
              <a:t>13</a:t>
            </a:fld>
            <a:endParaRPr lang="en-US" noProof="0" dirty="0"/>
          </a:p>
        </p:txBody>
      </p:sp>
      <p:sp>
        <p:nvSpPr>
          <p:cNvPr id="9" name="Content Placeholder 3">
            <a:extLst>
              <a:ext uri="{FF2B5EF4-FFF2-40B4-BE49-F238E27FC236}">
                <a16:creationId xmlns:a16="http://schemas.microsoft.com/office/drawing/2014/main" id="{71F10CE9-1190-42E9-995D-FC31A790FA44}"/>
              </a:ext>
            </a:extLst>
          </p:cNvPr>
          <p:cNvSpPr txBox="1">
            <a:spLocks/>
          </p:cNvSpPr>
          <p:nvPr/>
        </p:nvSpPr>
        <p:spPr>
          <a:xfrm>
            <a:off x="6243144" y="1525590"/>
            <a:ext cx="5516856" cy="4679250"/>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a:t>Ethnically diverse metropolitan living</a:t>
            </a:r>
            <a:endParaRPr lang="en-GB" sz="1600" b="1" dirty="0"/>
          </a:p>
          <a:p>
            <a:pPr marL="0" indent="0">
              <a:buNone/>
            </a:pPr>
            <a:r>
              <a:rPr lang="en-GB" sz="1600" dirty="0"/>
              <a:t>19 local authorities – 9.4% of UK population, population density 46.5, median age 33 years</a:t>
            </a:r>
          </a:p>
          <a:p>
            <a:pPr marL="0" indent="0">
              <a:buNone/>
            </a:pPr>
            <a:r>
              <a:rPr lang="en-GB" sz="1600" dirty="0"/>
              <a:t>The population of this supergroup tend to be live in Inner and Outer London Boroughs. Areas outside London covered by this supergroup include Birmingham, Leicester, Luton and Slough.</a:t>
            </a:r>
          </a:p>
          <a:p>
            <a:pPr marL="0" indent="0">
              <a:buNone/>
            </a:pPr>
            <a:r>
              <a:rPr lang="en-GB" sz="1600" dirty="0"/>
              <a:t>The major characteristic of these areas is that they have a high proportion of residents from non-White ethnic groups. Population density is high, as is overcrowding (households who have on average fewer or less rooms than required) and there is a relatively young population age structure. Households are more likely to reside in terrace housing or flats, either socially-rented or privately-rented, than households generally. Unemployment is higher than recorded nationally. Compared with the UK as a whole, workers in the administrative or support services industry are most over-represented and workers are more likely to use public transport to get to work.</a:t>
            </a:r>
          </a:p>
          <a:p>
            <a:pPr marL="0" indent="0">
              <a:buFont typeface="Arial" panose="020B0604020202020204" pitchFamily="34" charset="0"/>
              <a:buNone/>
            </a:pPr>
            <a:endParaRPr lang="en-GB" sz="1600" dirty="0"/>
          </a:p>
        </p:txBody>
      </p:sp>
    </p:spTree>
    <p:extLst>
      <p:ext uri="{BB962C8B-B14F-4D97-AF65-F5344CB8AC3E}">
        <p14:creationId xmlns:p14="http://schemas.microsoft.com/office/powerpoint/2010/main" val="3926484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041B0-124E-400A-A762-8925BAFCF3BA}"/>
              </a:ext>
            </a:extLst>
          </p:cNvPr>
          <p:cNvSpPr>
            <a:spLocks noGrp="1"/>
          </p:cNvSpPr>
          <p:nvPr>
            <p:ph type="title"/>
          </p:nvPr>
        </p:nvSpPr>
        <p:spPr>
          <a:xfrm>
            <a:off x="432000" y="432000"/>
            <a:ext cx="11340000" cy="432000"/>
          </a:xfrm>
          <a:solidFill>
            <a:schemeClr val="tx1">
              <a:lumMod val="65000"/>
              <a:lumOff val="35000"/>
            </a:schemeClr>
          </a:solidFill>
        </p:spPr>
        <p:txBody>
          <a:bodyPr/>
          <a:lstStyle/>
          <a:p>
            <a:r>
              <a:rPr lang="en-GB" dirty="0">
                <a:solidFill>
                  <a:schemeClr val="bg1">
                    <a:lumMod val="95000"/>
                  </a:schemeClr>
                </a:solidFill>
              </a:rPr>
              <a:t>Descriptions of Clusters</a:t>
            </a:r>
          </a:p>
        </p:txBody>
      </p:sp>
      <p:sp>
        <p:nvSpPr>
          <p:cNvPr id="3" name="Text Placeholder 2">
            <a:extLst>
              <a:ext uri="{FF2B5EF4-FFF2-40B4-BE49-F238E27FC236}">
                <a16:creationId xmlns:a16="http://schemas.microsoft.com/office/drawing/2014/main" id="{5A8F05AF-3C3C-4C23-A91D-580FC7BD5B8E}"/>
              </a:ext>
            </a:extLst>
          </p:cNvPr>
          <p:cNvSpPr>
            <a:spLocks noGrp="1"/>
          </p:cNvSpPr>
          <p:nvPr>
            <p:ph type="body" sz="quarter" idx="32"/>
          </p:nvPr>
        </p:nvSpPr>
        <p:spPr/>
        <p:txBody>
          <a:bodyPr/>
          <a:lstStyle/>
          <a:p>
            <a:r>
              <a:rPr lang="en-GB" dirty="0"/>
              <a:t>These subgroups have been produced by the Office of National Statistics based on Census Data</a:t>
            </a:r>
          </a:p>
        </p:txBody>
      </p:sp>
      <p:sp>
        <p:nvSpPr>
          <p:cNvPr id="4" name="Content Placeholder 3">
            <a:extLst>
              <a:ext uri="{FF2B5EF4-FFF2-40B4-BE49-F238E27FC236}">
                <a16:creationId xmlns:a16="http://schemas.microsoft.com/office/drawing/2014/main" id="{0A86EAA0-D395-43FF-8BAC-19868B4C60D3}"/>
              </a:ext>
            </a:extLst>
          </p:cNvPr>
          <p:cNvSpPr>
            <a:spLocks noGrp="1"/>
          </p:cNvSpPr>
          <p:nvPr>
            <p:ph idx="1"/>
          </p:nvPr>
        </p:nvSpPr>
        <p:spPr>
          <a:xfrm>
            <a:off x="431999" y="1512000"/>
            <a:ext cx="5516856" cy="4679250"/>
          </a:xfrm>
        </p:spPr>
        <p:txBody>
          <a:bodyPr/>
          <a:lstStyle/>
          <a:p>
            <a:pPr marL="0" indent="0">
              <a:buNone/>
            </a:pPr>
            <a:r>
              <a:rPr lang="en-GB" sz="2000" b="1" dirty="0"/>
              <a:t>London Cosmopolitan</a:t>
            </a:r>
            <a:endParaRPr lang="en-GB" sz="1600" b="1" dirty="0"/>
          </a:p>
          <a:p>
            <a:pPr marL="0" indent="0">
              <a:buNone/>
            </a:pPr>
            <a:r>
              <a:rPr lang="en-GB" sz="1600" dirty="0"/>
              <a:t>12 local authorities – 4.2% of UK population, population density 106.8, median age 32 years</a:t>
            </a:r>
          </a:p>
          <a:p>
            <a:pPr marL="0" indent="0">
              <a:buNone/>
            </a:pPr>
            <a:r>
              <a:rPr lang="en-GB" sz="1600" dirty="0"/>
              <a:t>The population of this group is located within 12 Inner London boroughs. The areas of London covered by this supergroup are characterised by a very high population density and a relatively low median age (32 years).</a:t>
            </a:r>
          </a:p>
          <a:p>
            <a:pPr marL="0" indent="0">
              <a:buNone/>
            </a:pPr>
            <a:r>
              <a:rPr lang="en-GB" sz="1600" dirty="0"/>
              <a:t>All non-White ethnic groups have a higher representation than the UK as a whole, especially people of Black or Arab ethnicity, with an above average proportion of residents born in other EU countries. Residents are more likely to live in flats and are more likely to rent. A higher proportion of people use public transport to get to work, with lower car ownership and higher unemployment. Those in employment are more likely to work in the information and communication, and the financial, insurance or real estate industries.</a:t>
            </a:r>
          </a:p>
          <a:p>
            <a:pPr marL="0" indent="0">
              <a:buNone/>
            </a:pPr>
            <a:endParaRPr lang="en-GB" sz="1600" dirty="0"/>
          </a:p>
        </p:txBody>
      </p:sp>
      <p:sp>
        <p:nvSpPr>
          <p:cNvPr id="8" name="Slide Number Placeholder 7">
            <a:extLst>
              <a:ext uri="{FF2B5EF4-FFF2-40B4-BE49-F238E27FC236}">
                <a16:creationId xmlns:a16="http://schemas.microsoft.com/office/drawing/2014/main" id="{696321B9-D66E-462F-BADD-7AC38B323541}"/>
              </a:ext>
            </a:extLst>
          </p:cNvPr>
          <p:cNvSpPr>
            <a:spLocks noGrp="1"/>
          </p:cNvSpPr>
          <p:nvPr>
            <p:ph type="sldNum" sz="quarter" idx="15"/>
          </p:nvPr>
        </p:nvSpPr>
        <p:spPr/>
        <p:txBody>
          <a:bodyPr/>
          <a:lstStyle/>
          <a:p>
            <a:fld id="{19B51A1E-902D-48AF-9020-955120F399B6}" type="slidenum">
              <a:rPr lang="en-US" noProof="0" smtClean="0"/>
              <a:pPr/>
              <a:t>14</a:t>
            </a:fld>
            <a:endParaRPr lang="en-US" noProof="0" dirty="0"/>
          </a:p>
        </p:txBody>
      </p:sp>
      <p:sp>
        <p:nvSpPr>
          <p:cNvPr id="9" name="Content Placeholder 3">
            <a:extLst>
              <a:ext uri="{FF2B5EF4-FFF2-40B4-BE49-F238E27FC236}">
                <a16:creationId xmlns:a16="http://schemas.microsoft.com/office/drawing/2014/main" id="{71F10CE9-1190-42E9-995D-FC31A790FA44}"/>
              </a:ext>
            </a:extLst>
          </p:cNvPr>
          <p:cNvSpPr txBox="1">
            <a:spLocks/>
          </p:cNvSpPr>
          <p:nvPr/>
        </p:nvSpPr>
        <p:spPr>
          <a:xfrm>
            <a:off x="6243144" y="1525590"/>
            <a:ext cx="5516856" cy="4679250"/>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a:t>Services and industrial legacy</a:t>
            </a:r>
            <a:endParaRPr lang="en-GB" sz="1600" b="1" dirty="0"/>
          </a:p>
          <a:p>
            <a:pPr marL="0" indent="0">
              <a:buNone/>
            </a:pPr>
            <a:r>
              <a:rPr lang="en-GB" sz="1600" dirty="0"/>
              <a:t>57 local authorities – 15.3% of UK population, population density 4.7, median age 41 years</a:t>
            </a:r>
          </a:p>
          <a:p>
            <a:pPr marL="0" indent="0">
              <a:buNone/>
            </a:pPr>
            <a:r>
              <a:rPr lang="en-GB" sz="1600" dirty="0"/>
              <a:t>The population of this group is predominately in the Central Belt in Scotland, northern England and south Wales – all traditional mining areas.</a:t>
            </a:r>
          </a:p>
          <a:p>
            <a:pPr marL="0" indent="0">
              <a:buNone/>
            </a:pPr>
            <a:r>
              <a:rPr lang="en-GB" sz="1600" dirty="0"/>
              <a:t>There is a much lower representation of ethnic minority groups than for the UK as a whole and a higher than average proportion of residents born in the UK and Ireland. Rates of divorce and separation are above the national rate. Households are more likely to have children and are more likely to live in semi-detached or terraced properties and to socially rent.</a:t>
            </a:r>
          </a:p>
          <a:p>
            <a:pPr marL="0" indent="0">
              <a:buNone/>
            </a:pPr>
            <a:r>
              <a:rPr lang="en-GB" sz="1600" dirty="0"/>
              <a:t>There is a smaller proportion of people with higher-level qualifications, with rates of unemployment above the national level. Those in employment are more likely to be employed in the energy, water or air conditioning industries, manufacturing industries, and the mining, quarrying or construction industries. Workers are more likely to use private transport to travel to work than nationally.</a:t>
            </a:r>
          </a:p>
          <a:p>
            <a:pPr marL="0" indent="0">
              <a:buFont typeface="Arial" panose="020B0604020202020204" pitchFamily="34" charset="0"/>
              <a:buNone/>
            </a:pPr>
            <a:endParaRPr lang="en-GB" sz="1600" dirty="0"/>
          </a:p>
        </p:txBody>
      </p:sp>
    </p:spTree>
    <p:extLst>
      <p:ext uri="{BB962C8B-B14F-4D97-AF65-F5344CB8AC3E}">
        <p14:creationId xmlns:p14="http://schemas.microsoft.com/office/powerpoint/2010/main" val="1633074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041B0-124E-400A-A762-8925BAFCF3BA}"/>
              </a:ext>
            </a:extLst>
          </p:cNvPr>
          <p:cNvSpPr>
            <a:spLocks noGrp="1"/>
          </p:cNvSpPr>
          <p:nvPr>
            <p:ph type="title"/>
          </p:nvPr>
        </p:nvSpPr>
        <p:spPr>
          <a:xfrm>
            <a:off x="432000" y="432000"/>
            <a:ext cx="11340000" cy="432000"/>
          </a:xfrm>
          <a:solidFill>
            <a:schemeClr val="tx1">
              <a:lumMod val="65000"/>
              <a:lumOff val="35000"/>
            </a:schemeClr>
          </a:solidFill>
        </p:spPr>
        <p:txBody>
          <a:bodyPr/>
          <a:lstStyle/>
          <a:p>
            <a:r>
              <a:rPr lang="en-GB" dirty="0">
                <a:solidFill>
                  <a:schemeClr val="bg1">
                    <a:lumMod val="95000"/>
                  </a:schemeClr>
                </a:solidFill>
              </a:rPr>
              <a:t>Descriptions of Clusters</a:t>
            </a:r>
          </a:p>
        </p:txBody>
      </p:sp>
      <p:sp>
        <p:nvSpPr>
          <p:cNvPr id="3" name="Text Placeholder 2">
            <a:extLst>
              <a:ext uri="{FF2B5EF4-FFF2-40B4-BE49-F238E27FC236}">
                <a16:creationId xmlns:a16="http://schemas.microsoft.com/office/drawing/2014/main" id="{5A8F05AF-3C3C-4C23-A91D-580FC7BD5B8E}"/>
              </a:ext>
            </a:extLst>
          </p:cNvPr>
          <p:cNvSpPr>
            <a:spLocks noGrp="1"/>
          </p:cNvSpPr>
          <p:nvPr>
            <p:ph type="body" sz="quarter" idx="32"/>
          </p:nvPr>
        </p:nvSpPr>
        <p:spPr/>
        <p:txBody>
          <a:bodyPr/>
          <a:lstStyle/>
          <a:p>
            <a:r>
              <a:rPr lang="en-GB" dirty="0"/>
              <a:t>These subgroups have been produced by the Office of National Statistics based on Census Data</a:t>
            </a:r>
          </a:p>
        </p:txBody>
      </p:sp>
      <p:sp>
        <p:nvSpPr>
          <p:cNvPr id="4" name="Content Placeholder 3">
            <a:extLst>
              <a:ext uri="{FF2B5EF4-FFF2-40B4-BE49-F238E27FC236}">
                <a16:creationId xmlns:a16="http://schemas.microsoft.com/office/drawing/2014/main" id="{0A86EAA0-D395-43FF-8BAC-19868B4C60D3}"/>
              </a:ext>
            </a:extLst>
          </p:cNvPr>
          <p:cNvSpPr>
            <a:spLocks noGrp="1"/>
          </p:cNvSpPr>
          <p:nvPr>
            <p:ph idx="1"/>
          </p:nvPr>
        </p:nvSpPr>
        <p:spPr>
          <a:xfrm>
            <a:off x="431999" y="1512000"/>
            <a:ext cx="5516856" cy="4679250"/>
          </a:xfrm>
        </p:spPr>
        <p:txBody>
          <a:bodyPr/>
          <a:lstStyle/>
          <a:p>
            <a:pPr marL="0" indent="0">
              <a:buNone/>
            </a:pPr>
            <a:r>
              <a:rPr lang="en-GB" sz="2000" b="1" dirty="0"/>
              <a:t>Town and Country living </a:t>
            </a:r>
            <a:endParaRPr lang="en-GB" sz="1600" b="1" dirty="0"/>
          </a:p>
          <a:p>
            <a:pPr marL="0" indent="0">
              <a:buNone/>
            </a:pPr>
            <a:r>
              <a:rPr lang="en-GB" sz="1600" dirty="0"/>
              <a:t>79 local authorities – 16.1% of UK population, population density 2.0, median age 42 years</a:t>
            </a:r>
          </a:p>
          <a:p>
            <a:pPr marL="0" indent="0">
              <a:buNone/>
            </a:pPr>
            <a:r>
              <a:rPr lang="en-GB" sz="1600" dirty="0"/>
              <a:t>This supergroup is represented within all countries of the UK and English regions with the exception of the North East and London regions. The population density (at 2.0 persons per hectare) is below the UK as a whole (at 2.6 persons per hectare).</a:t>
            </a:r>
          </a:p>
          <a:p>
            <a:pPr marL="0" indent="0">
              <a:buNone/>
            </a:pPr>
            <a:r>
              <a:rPr lang="en-GB" sz="1600" dirty="0"/>
              <a:t>There is a low proportion of persons by minority ethnic group and a relatively high proportion of residents were born in the UK or Ireland. Compared with the UK as a whole, the population is more likely to be aged 45 years and over, and with a higher median age (42 years).</a:t>
            </a:r>
          </a:p>
          <a:p>
            <a:pPr marL="0" indent="0">
              <a:buNone/>
            </a:pPr>
            <a:r>
              <a:rPr lang="en-GB" sz="1600" dirty="0"/>
              <a:t>Residents are more likely to live in detached or semi-detached properties, to own their home and to use private transport for travel to work, with higher car ownership. Residents also have higher levels of educational attainment. People are more likely to work in manufacturing industries.</a:t>
            </a:r>
          </a:p>
          <a:p>
            <a:pPr marL="0" indent="0">
              <a:buNone/>
            </a:pPr>
            <a:endParaRPr lang="en-GB" sz="1600" dirty="0"/>
          </a:p>
        </p:txBody>
      </p:sp>
      <p:sp>
        <p:nvSpPr>
          <p:cNvPr id="8" name="Slide Number Placeholder 7">
            <a:extLst>
              <a:ext uri="{FF2B5EF4-FFF2-40B4-BE49-F238E27FC236}">
                <a16:creationId xmlns:a16="http://schemas.microsoft.com/office/drawing/2014/main" id="{696321B9-D66E-462F-BADD-7AC38B323541}"/>
              </a:ext>
            </a:extLst>
          </p:cNvPr>
          <p:cNvSpPr>
            <a:spLocks noGrp="1"/>
          </p:cNvSpPr>
          <p:nvPr>
            <p:ph type="sldNum" sz="quarter" idx="15"/>
          </p:nvPr>
        </p:nvSpPr>
        <p:spPr/>
        <p:txBody>
          <a:bodyPr/>
          <a:lstStyle/>
          <a:p>
            <a:fld id="{19B51A1E-902D-48AF-9020-955120F399B6}" type="slidenum">
              <a:rPr lang="en-US" noProof="0" smtClean="0"/>
              <a:pPr/>
              <a:t>15</a:t>
            </a:fld>
            <a:endParaRPr lang="en-US" noProof="0" dirty="0"/>
          </a:p>
        </p:txBody>
      </p:sp>
      <p:sp>
        <p:nvSpPr>
          <p:cNvPr id="9" name="Content Placeholder 3">
            <a:extLst>
              <a:ext uri="{FF2B5EF4-FFF2-40B4-BE49-F238E27FC236}">
                <a16:creationId xmlns:a16="http://schemas.microsoft.com/office/drawing/2014/main" id="{71F10CE9-1190-42E9-995D-FC31A790FA44}"/>
              </a:ext>
            </a:extLst>
          </p:cNvPr>
          <p:cNvSpPr txBox="1">
            <a:spLocks/>
          </p:cNvSpPr>
          <p:nvPr/>
        </p:nvSpPr>
        <p:spPr>
          <a:xfrm>
            <a:off x="6243144" y="1525590"/>
            <a:ext cx="5516856" cy="4679250"/>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a:t>Urban settlements</a:t>
            </a:r>
            <a:endParaRPr lang="en-GB" sz="1600" b="1" dirty="0"/>
          </a:p>
          <a:p>
            <a:pPr marL="0" indent="0">
              <a:buNone/>
            </a:pPr>
            <a:r>
              <a:rPr lang="en-GB" sz="1600" dirty="0"/>
              <a:t>55 local authorities – 15.0% of UK population, population density 12.6, median age 38 years</a:t>
            </a:r>
          </a:p>
          <a:p>
            <a:pPr marL="0" indent="0">
              <a:buNone/>
            </a:pPr>
            <a:r>
              <a:rPr lang="en-GB" sz="1600" dirty="0"/>
              <a:t>The population of this supergroup are confined to the nine English regions and Wales (Newport) only. The areas are characterised by a slightly younger age structure than nationally, with higher proportions of all groups aged 45 and under (covering the age groups 0 to 4 years, 5 to 14 years and 25 to 44 years).</a:t>
            </a:r>
          </a:p>
          <a:p>
            <a:pPr marL="0" indent="0">
              <a:buNone/>
            </a:pPr>
            <a:r>
              <a:rPr lang="en-GB" sz="1600" dirty="0"/>
              <a:t>Ethnic groups are over-represented compared with the national picture and households are more likely to live in semi-detached or terraced housing. Adults generally have lower qualifications than nationally and are more likely to be unemployed. Residents who are employed are more likely to work in the wholesale and retail trade, transport and storage, and administrative and support services industries. Workers are more likely to commute using public transport and car ownership is lower than nationally.</a:t>
            </a:r>
          </a:p>
          <a:p>
            <a:pPr marL="0" indent="0">
              <a:buFont typeface="Arial" panose="020B0604020202020204" pitchFamily="34" charset="0"/>
              <a:buNone/>
            </a:pPr>
            <a:endParaRPr lang="en-GB" sz="1600" dirty="0"/>
          </a:p>
        </p:txBody>
      </p:sp>
    </p:spTree>
    <p:extLst>
      <p:ext uri="{BB962C8B-B14F-4D97-AF65-F5344CB8AC3E}">
        <p14:creationId xmlns:p14="http://schemas.microsoft.com/office/powerpoint/2010/main" val="4017141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041B0-124E-400A-A762-8925BAFCF3BA}"/>
              </a:ext>
            </a:extLst>
          </p:cNvPr>
          <p:cNvSpPr>
            <a:spLocks noGrp="1"/>
          </p:cNvSpPr>
          <p:nvPr>
            <p:ph type="title"/>
          </p:nvPr>
        </p:nvSpPr>
        <p:spPr>
          <a:xfrm>
            <a:off x="432000" y="432000"/>
            <a:ext cx="11340000" cy="432000"/>
          </a:xfrm>
          <a:solidFill>
            <a:schemeClr val="tx1">
              <a:lumMod val="65000"/>
              <a:lumOff val="35000"/>
            </a:schemeClr>
          </a:solidFill>
        </p:spPr>
        <p:txBody>
          <a:bodyPr/>
          <a:lstStyle/>
          <a:p>
            <a:r>
              <a:rPr lang="en-GB" dirty="0">
                <a:solidFill>
                  <a:schemeClr val="bg1">
                    <a:lumMod val="95000"/>
                  </a:schemeClr>
                </a:solidFill>
              </a:rPr>
              <a:t>Statistical analysis – R squared values</a:t>
            </a:r>
          </a:p>
        </p:txBody>
      </p:sp>
      <p:sp>
        <p:nvSpPr>
          <p:cNvPr id="3" name="Text Placeholder 2">
            <a:extLst>
              <a:ext uri="{FF2B5EF4-FFF2-40B4-BE49-F238E27FC236}">
                <a16:creationId xmlns:a16="http://schemas.microsoft.com/office/drawing/2014/main" id="{5A8F05AF-3C3C-4C23-A91D-580FC7BD5B8E}"/>
              </a:ext>
            </a:extLst>
          </p:cNvPr>
          <p:cNvSpPr>
            <a:spLocks noGrp="1"/>
          </p:cNvSpPr>
          <p:nvPr>
            <p:ph type="body" sz="quarter" idx="32"/>
          </p:nvPr>
        </p:nvSpPr>
        <p:spPr>
          <a:xfrm>
            <a:off x="432487" y="1134891"/>
            <a:ext cx="11339513" cy="360000"/>
          </a:xfrm>
        </p:spPr>
        <p:txBody>
          <a:bodyPr/>
          <a:lstStyle/>
          <a:p>
            <a:r>
              <a:rPr lang="en-GB" b="1" dirty="0"/>
              <a:t>Multiple linear regression </a:t>
            </a:r>
            <a:r>
              <a:rPr lang="en-GB" dirty="0"/>
              <a:t>was used to build the model used in the presentation. It used five factors:</a:t>
            </a:r>
            <a:endParaRPr lang="en-GB" b="1" dirty="0"/>
          </a:p>
        </p:txBody>
      </p:sp>
      <p:sp>
        <p:nvSpPr>
          <p:cNvPr id="8" name="Slide Number Placeholder 7">
            <a:extLst>
              <a:ext uri="{FF2B5EF4-FFF2-40B4-BE49-F238E27FC236}">
                <a16:creationId xmlns:a16="http://schemas.microsoft.com/office/drawing/2014/main" id="{696321B9-D66E-462F-BADD-7AC38B323541}"/>
              </a:ext>
            </a:extLst>
          </p:cNvPr>
          <p:cNvSpPr>
            <a:spLocks noGrp="1"/>
          </p:cNvSpPr>
          <p:nvPr>
            <p:ph type="sldNum" sz="quarter" idx="15"/>
          </p:nvPr>
        </p:nvSpPr>
        <p:spPr/>
        <p:txBody>
          <a:bodyPr/>
          <a:lstStyle/>
          <a:p>
            <a:fld id="{19B51A1E-902D-48AF-9020-955120F399B6}" type="slidenum">
              <a:rPr lang="en-US" noProof="0" smtClean="0"/>
              <a:pPr/>
              <a:t>16</a:t>
            </a:fld>
            <a:endParaRPr lang="en-US" noProof="0" dirty="0"/>
          </a:p>
        </p:txBody>
      </p:sp>
      <p:sp>
        <p:nvSpPr>
          <p:cNvPr id="10" name="Text Placeholder 2">
            <a:extLst>
              <a:ext uri="{FF2B5EF4-FFF2-40B4-BE49-F238E27FC236}">
                <a16:creationId xmlns:a16="http://schemas.microsoft.com/office/drawing/2014/main" id="{CEB6E3F9-00FE-4193-BBCD-239B2492411E}"/>
              </a:ext>
            </a:extLst>
          </p:cNvPr>
          <p:cNvSpPr txBox="1">
            <a:spLocks/>
          </p:cNvSpPr>
          <p:nvPr/>
        </p:nvSpPr>
        <p:spPr>
          <a:xfrm>
            <a:off x="528926" y="4536839"/>
            <a:ext cx="11134147" cy="2204993"/>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R squared </a:t>
            </a:r>
            <a:r>
              <a:rPr lang="en-GB" dirty="0"/>
              <a:t>is a measure of how closely the values predicted by a linear model match the observed values (in this case - the actual life expectancies for each Local Authority). It is the percentage of the variation in the observed values that can be explained by the model. R-squared is always between 0 and 100%:</a:t>
            </a:r>
          </a:p>
          <a:p>
            <a:pPr marL="285750" indent="-285750">
              <a:buFont typeface="Arial" panose="020B0604020202020204" pitchFamily="34" charset="0"/>
              <a:buChar char="•"/>
            </a:pPr>
            <a:r>
              <a:rPr lang="en-GB" dirty="0"/>
              <a:t>0% indicates that the model explains none of the variability of the observed data around its mean.</a:t>
            </a:r>
          </a:p>
          <a:p>
            <a:pPr marL="285750" indent="-285750">
              <a:buFont typeface="Arial" panose="020B0604020202020204" pitchFamily="34" charset="0"/>
              <a:buChar char="•"/>
            </a:pPr>
            <a:r>
              <a:rPr lang="en-GB" dirty="0"/>
              <a:t>100% indicates that the model explains all the variability of the observed data around its mean.</a:t>
            </a:r>
          </a:p>
          <a:p>
            <a:r>
              <a:rPr lang="en-GB" dirty="0"/>
              <a:t>In general, the higher the R-squared, the better the model fits your data. This model had an R-squared value of 0.73, meaning that 73% of the differences in life expectancy between Local Authorities can be explained by the model. </a:t>
            </a:r>
          </a:p>
          <a:p>
            <a:endParaRPr lang="en-GB" b="1" dirty="0"/>
          </a:p>
        </p:txBody>
      </p:sp>
      <p:sp>
        <p:nvSpPr>
          <p:cNvPr id="5" name="TextBox 4">
            <a:extLst>
              <a:ext uri="{FF2B5EF4-FFF2-40B4-BE49-F238E27FC236}">
                <a16:creationId xmlns:a16="http://schemas.microsoft.com/office/drawing/2014/main" id="{20395F04-ED41-4722-9B61-97F641C5C3BE}"/>
              </a:ext>
            </a:extLst>
          </p:cNvPr>
          <p:cNvSpPr txBox="1"/>
          <p:nvPr/>
        </p:nvSpPr>
        <p:spPr>
          <a:xfrm>
            <a:off x="3746568" y="1503437"/>
            <a:ext cx="3177473" cy="2939266"/>
          </a:xfrm>
          <a:prstGeom prst="rect">
            <a:avLst/>
          </a:prstGeom>
          <a:noFill/>
        </p:spPr>
        <p:txBody>
          <a:bodyPr wrap="none" rtlCol="0">
            <a:spAutoFit/>
          </a:bodyPr>
          <a:lstStyle/>
          <a:p>
            <a:r>
              <a:rPr lang="en-GB" sz="2000" b="1" i="1" dirty="0">
                <a:solidFill>
                  <a:schemeClr val="tx1">
                    <a:lumMod val="50000"/>
                    <a:lumOff val="50000"/>
                  </a:schemeClr>
                </a:solidFill>
              </a:rPr>
              <a:t>Predicted Life Expectancy =</a:t>
            </a:r>
          </a:p>
          <a:p>
            <a:endParaRPr lang="en-GB" sz="2000" b="1" i="1" dirty="0">
              <a:solidFill>
                <a:schemeClr val="tx1">
                  <a:lumMod val="50000"/>
                  <a:lumOff val="50000"/>
                </a:schemeClr>
              </a:solidFill>
            </a:endParaRPr>
          </a:p>
          <a:p>
            <a:pPr>
              <a:spcAft>
                <a:spcPts val="600"/>
              </a:spcAft>
            </a:pPr>
            <a:r>
              <a:rPr lang="en-GB" sz="2000" b="1" i="1" dirty="0">
                <a:solidFill>
                  <a:schemeClr val="tx1">
                    <a:lumMod val="50000"/>
                    <a:lumOff val="50000"/>
                  </a:schemeClr>
                </a:solidFill>
              </a:rPr>
              <a:t>82.015 + </a:t>
            </a:r>
          </a:p>
          <a:p>
            <a:pPr>
              <a:spcAft>
                <a:spcPts val="600"/>
              </a:spcAft>
            </a:pPr>
            <a:r>
              <a:rPr lang="en-GB" sz="2000" b="1" i="1" dirty="0"/>
              <a:t>Income Percentile </a:t>
            </a:r>
            <a:r>
              <a:rPr lang="en-GB" sz="2000" b="1" i="1" dirty="0">
                <a:solidFill>
                  <a:schemeClr val="tx1">
                    <a:lumMod val="50000"/>
                    <a:lumOff val="50000"/>
                  </a:schemeClr>
                </a:solidFill>
              </a:rPr>
              <a:t>*1.80 +</a:t>
            </a:r>
          </a:p>
          <a:p>
            <a:pPr>
              <a:spcAft>
                <a:spcPts val="600"/>
              </a:spcAft>
            </a:pPr>
            <a:r>
              <a:rPr lang="en-GB" sz="2000" b="1" i="1" dirty="0"/>
              <a:t>Low Qualification %</a:t>
            </a:r>
            <a:r>
              <a:rPr lang="en-GB" sz="2000" b="1" i="1" dirty="0">
                <a:solidFill>
                  <a:schemeClr val="tx1">
                    <a:lumMod val="50000"/>
                    <a:lumOff val="50000"/>
                  </a:schemeClr>
                </a:solidFill>
              </a:rPr>
              <a:t> * -3.59 +</a:t>
            </a:r>
          </a:p>
          <a:p>
            <a:pPr>
              <a:spcAft>
                <a:spcPts val="600"/>
              </a:spcAft>
            </a:pPr>
            <a:r>
              <a:rPr lang="en-GB" sz="2000" b="1" i="1" dirty="0"/>
              <a:t>% of Smokers</a:t>
            </a:r>
            <a:r>
              <a:rPr lang="en-GB" sz="2000" b="1" i="1" dirty="0">
                <a:solidFill>
                  <a:schemeClr val="tx1">
                    <a:lumMod val="50000"/>
                    <a:lumOff val="50000"/>
                  </a:schemeClr>
                </a:solidFill>
              </a:rPr>
              <a:t> * -7.74 +</a:t>
            </a:r>
          </a:p>
          <a:p>
            <a:pPr>
              <a:spcAft>
                <a:spcPts val="600"/>
              </a:spcAft>
            </a:pPr>
            <a:r>
              <a:rPr lang="en-GB" sz="2000" b="1" i="1" dirty="0"/>
              <a:t>Employment Rate %</a:t>
            </a:r>
            <a:r>
              <a:rPr lang="en-GB" sz="2000" b="1" i="1" dirty="0">
                <a:solidFill>
                  <a:schemeClr val="tx1">
                    <a:lumMod val="50000"/>
                    <a:lumOff val="50000"/>
                  </a:schemeClr>
                </a:solidFill>
              </a:rPr>
              <a:t> *3.66 +</a:t>
            </a:r>
          </a:p>
          <a:p>
            <a:pPr>
              <a:spcAft>
                <a:spcPts val="600"/>
              </a:spcAft>
            </a:pPr>
            <a:r>
              <a:rPr lang="en-GB" sz="2000" b="1" i="1" dirty="0"/>
              <a:t>% Childhood Obesity</a:t>
            </a:r>
            <a:r>
              <a:rPr lang="en-GB" sz="2000" b="1" i="1" dirty="0">
                <a:solidFill>
                  <a:schemeClr val="tx1">
                    <a:lumMod val="50000"/>
                    <a:lumOff val="50000"/>
                  </a:schemeClr>
                </a:solidFill>
              </a:rPr>
              <a:t> * -8.81</a:t>
            </a:r>
          </a:p>
        </p:txBody>
      </p:sp>
    </p:spTree>
    <p:extLst>
      <p:ext uri="{BB962C8B-B14F-4D97-AF65-F5344CB8AC3E}">
        <p14:creationId xmlns:p14="http://schemas.microsoft.com/office/powerpoint/2010/main" val="841826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6D47C-18C7-4E5C-92F2-C6AAC0CC8CFE}"/>
              </a:ext>
            </a:extLst>
          </p:cNvPr>
          <p:cNvSpPr>
            <a:spLocks noGrp="1"/>
          </p:cNvSpPr>
          <p:nvPr>
            <p:ph type="title"/>
          </p:nvPr>
        </p:nvSpPr>
        <p:spPr/>
        <p:txBody>
          <a:bodyPr/>
          <a:lstStyle/>
          <a:p>
            <a:r>
              <a:rPr lang="en-GB" dirty="0"/>
              <a:t>Does where you live affect life expectancy?</a:t>
            </a:r>
          </a:p>
        </p:txBody>
      </p:sp>
      <p:sp>
        <p:nvSpPr>
          <p:cNvPr id="3" name="Text Placeholder 2">
            <a:extLst>
              <a:ext uri="{FF2B5EF4-FFF2-40B4-BE49-F238E27FC236}">
                <a16:creationId xmlns:a16="http://schemas.microsoft.com/office/drawing/2014/main" id="{60F84746-1D61-4036-94EE-525677D9A201}"/>
              </a:ext>
            </a:extLst>
          </p:cNvPr>
          <p:cNvSpPr>
            <a:spLocks noGrp="1"/>
          </p:cNvSpPr>
          <p:nvPr>
            <p:ph type="body" sz="quarter" idx="32"/>
          </p:nvPr>
        </p:nvSpPr>
        <p:spPr>
          <a:xfrm>
            <a:off x="432487" y="1040689"/>
            <a:ext cx="11339513" cy="660379"/>
          </a:xfrm>
        </p:spPr>
        <p:txBody>
          <a:bodyPr/>
          <a:lstStyle/>
          <a:p>
            <a:r>
              <a:rPr lang="en-GB" dirty="0"/>
              <a:t>Is life expectancy highest in rural areas which have low density of population? Or does a wider range of characteristics need to be taken into account to give a more helpful idea of whether where you live affects your life expectancy?</a:t>
            </a:r>
          </a:p>
        </p:txBody>
      </p:sp>
      <p:sp>
        <p:nvSpPr>
          <p:cNvPr id="4" name="Text Placeholder 3">
            <a:extLst>
              <a:ext uri="{FF2B5EF4-FFF2-40B4-BE49-F238E27FC236}">
                <a16:creationId xmlns:a16="http://schemas.microsoft.com/office/drawing/2014/main" id="{E44021D1-901D-4C95-868F-8EC81BDCF6C9}"/>
              </a:ext>
            </a:extLst>
          </p:cNvPr>
          <p:cNvSpPr>
            <a:spLocks noGrp="1"/>
          </p:cNvSpPr>
          <p:nvPr>
            <p:ph type="body" idx="1"/>
          </p:nvPr>
        </p:nvSpPr>
        <p:spPr>
          <a:xfrm>
            <a:off x="432000" y="2307689"/>
            <a:ext cx="4990605" cy="358775"/>
          </a:xfrm>
        </p:spPr>
        <p:txBody>
          <a:bodyPr/>
          <a:lstStyle/>
          <a:p>
            <a:r>
              <a:rPr lang="en-GB" sz="2000" dirty="0"/>
              <a:t>There is little direct relationship between density and life expectancy</a:t>
            </a:r>
          </a:p>
        </p:txBody>
      </p:sp>
      <p:sp>
        <p:nvSpPr>
          <p:cNvPr id="6" name="Text Placeholder 5">
            <a:extLst>
              <a:ext uri="{FF2B5EF4-FFF2-40B4-BE49-F238E27FC236}">
                <a16:creationId xmlns:a16="http://schemas.microsoft.com/office/drawing/2014/main" id="{20E90DE6-DA88-4B00-8974-EAA7BA6F26FE}"/>
              </a:ext>
            </a:extLst>
          </p:cNvPr>
          <p:cNvSpPr>
            <a:spLocks noGrp="1"/>
          </p:cNvSpPr>
          <p:nvPr>
            <p:ph type="body" sz="quarter" idx="13"/>
          </p:nvPr>
        </p:nvSpPr>
        <p:spPr>
          <a:xfrm>
            <a:off x="5837274" y="2308214"/>
            <a:ext cx="5934726" cy="432000"/>
          </a:xfrm>
        </p:spPr>
        <p:txBody>
          <a:bodyPr/>
          <a:lstStyle/>
          <a:p>
            <a:r>
              <a:rPr lang="en-GB" sz="2000" dirty="0"/>
              <a:t>The Office for National Statistics has grouped Local Authorities into clusters </a:t>
            </a:r>
          </a:p>
        </p:txBody>
      </p:sp>
      <p:sp>
        <p:nvSpPr>
          <p:cNvPr id="9" name="Slide Number Placeholder 8">
            <a:extLst>
              <a:ext uri="{FF2B5EF4-FFF2-40B4-BE49-F238E27FC236}">
                <a16:creationId xmlns:a16="http://schemas.microsoft.com/office/drawing/2014/main" id="{4575A72A-65C3-4D64-ADE9-040CC496F75D}"/>
              </a:ext>
            </a:extLst>
          </p:cNvPr>
          <p:cNvSpPr>
            <a:spLocks noGrp="1"/>
          </p:cNvSpPr>
          <p:nvPr>
            <p:ph type="sldNum" sz="quarter" idx="33"/>
          </p:nvPr>
        </p:nvSpPr>
        <p:spPr/>
        <p:txBody>
          <a:bodyPr/>
          <a:lstStyle/>
          <a:p>
            <a:fld id="{19B51A1E-902D-48AF-9020-955120F399B6}" type="slidenum">
              <a:rPr lang="en-US" noProof="0" smtClean="0"/>
              <a:pPr/>
              <a:t>2</a:t>
            </a:fld>
            <a:endParaRPr lang="en-US" noProof="0" dirty="0"/>
          </a:p>
        </p:txBody>
      </p:sp>
      <p:pic>
        <p:nvPicPr>
          <p:cNvPr id="13" name="Picture 12">
            <a:extLst>
              <a:ext uri="{FF2B5EF4-FFF2-40B4-BE49-F238E27FC236}">
                <a16:creationId xmlns:a16="http://schemas.microsoft.com/office/drawing/2014/main" id="{2BA11FC9-EF9B-4344-BEBF-CA41B9180E3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1844" y="3339140"/>
            <a:ext cx="3910789" cy="2898257"/>
          </a:xfrm>
          <a:prstGeom prst="rect">
            <a:avLst/>
          </a:prstGeom>
        </p:spPr>
      </p:pic>
      <p:sp>
        <p:nvSpPr>
          <p:cNvPr id="14" name="TextBox 13">
            <a:extLst>
              <a:ext uri="{FF2B5EF4-FFF2-40B4-BE49-F238E27FC236}">
                <a16:creationId xmlns:a16="http://schemas.microsoft.com/office/drawing/2014/main" id="{DC9CF4E9-2A8C-4CC9-81C7-3D0A13B2A4FF}"/>
              </a:ext>
            </a:extLst>
          </p:cNvPr>
          <p:cNvSpPr txBox="1"/>
          <p:nvPr/>
        </p:nvSpPr>
        <p:spPr>
          <a:xfrm>
            <a:off x="420000" y="3080376"/>
            <a:ext cx="1563248" cy="338554"/>
          </a:xfrm>
          <a:prstGeom prst="rect">
            <a:avLst/>
          </a:prstGeom>
          <a:noFill/>
        </p:spPr>
        <p:txBody>
          <a:bodyPr wrap="none" rtlCol="0">
            <a:spAutoFit/>
          </a:bodyPr>
          <a:lstStyle/>
          <a:p>
            <a:r>
              <a:rPr lang="en-GB" sz="1600" b="1" dirty="0">
                <a:solidFill>
                  <a:schemeClr val="tx1">
                    <a:lumMod val="50000"/>
                    <a:lumOff val="50000"/>
                  </a:schemeClr>
                </a:solidFill>
              </a:rPr>
              <a:t>Life expectancy</a:t>
            </a:r>
          </a:p>
        </p:txBody>
      </p:sp>
      <p:sp>
        <p:nvSpPr>
          <p:cNvPr id="15" name="TextBox 14">
            <a:extLst>
              <a:ext uri="{FF2B5EF4-FFF2-40B4-BE49-F238E27FC236}">
                <a16:creationId xmlns:a16="http://schemas.microsoft.com/office/drawing/2014/main" id="{96CC09AD-0DA9-4D39-ADF3-0CFE840397E6}"/>
              </a:ext>
            </a:extLst>
          </p:cNvPr>
          <p:cNvSpPr txBox="1"/>
          <p:nvPr/>
        </p:nvSpPr>
        <p:spPr>
          <a:xfrm>
            <a:off x="2518970" y="6210589"/>
            <a:ext cx="2204450" cy="338554"/>
          </a:xfrm>
          <a:prstGeom prst="rect">
            <a:avLst/>
          </a:prstGeom>
          <a:noFill/>
        </p:spPr>
        <p:txBody>
          <a:bodyPr wrap="none" rtlCol="0">
            <a:spAutoFit/>
          </a:bodyPr>
          <a:lstStyle/>
          <a:p>
            <a:r>
              <a:rPr lang="en-GB" sz="1600" b="1" dirty="0">
                <a:solidFill>
                  <a:schemeClr val="tx1">
                    <a:lumMod val="50000"/>
                    <a:lumOff val="50000"/>
                  </a:schemeClr>
                </a:solidFill>
              </a:rPr>
              <a:t>Population per hectare</a:t>
            </a:r>
          </a:p>
        </p:txBody>
      </p:sp>
      <p:sp>
        <p:nvSpPr>
          <p:cNvPr id="19" name="Speech Bubble: Rectangle 18">
            <a:extLst>
              <a:ext uri="{FF2B5EF4-FFF2-40B4-BE49-F238E27FC236}">
                <a16:creationId xmlns:a16="http://schemas.microsoft.com/office/drawing/2014/main" id="{E313E960-12FF-4AA4-9E98-5B3EB5D26FE8}"/>
              </a:ext>
            </a:extLst>
          </p:cNvPr>
          <p:cNvSpPr/>
          <p:nvPr/>
        </p:nvSpPr>
        <p:spPr>
          <a:xfrm>
            <a:off x="3253563" y="3080376"/>
            <a:ext cx="1580914" cy="630387"/>
          </a:xfrm>
          <a:prstGeom prst="wedgeRectCallout">
            <a:avLst>
              <a:gd name="adj1" fmla="val -45633"/>
              <a:gd name="adj2" fmla="val 104667"/>
            </a:avLst>
          </a:prstGeom>
          <a:solidFill>
            <a:srgbClr val="F1E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lumMod val="75000"/>
                    <a:lumOff val="25000"/>
                  </a:schemeClr>
                </a:solidFill>
              </a:rPr>
              <a:t>Each dot represents a different Local Authority</a:t>
            </a:r>
          </a:p>
        </p:txBody>
      </p:sp>
      <p:sp>
        <p:nvSpPr>
          <p:cNvPr id="21" name="TextBox 20">
            <a:extLst>
              <a:ext uri="{FF2B5EF4-FFF2-40B4-BE49-F238E27FC236}">
                <a16:creationId xmlns:a16="http://schemas.microsoft.com/office/drawing/2014/main" id="{92EC31A0-E263-4811-9DAB-C6C70B99B83A}"/>
              </a:ext>
            </a:extLst>
          </p:cNvPr>
          <p:cNvSpPr txBox="1"/>
          <p:nvPr/>
        </p:nvSpPr>
        <p:spPr>
          <a:xfrm>
            <a:off x="5953761" y="6495574"/>
            <a:ext cx="3591048" cy="307777"/>
          </a:xfrm>
          <a:prstGeom prst="rect">
            <a:avLst/>
          </a:prstGeom>
          <a:noFill/>
        </p:spPr>
        <p:txBody>
          <a:bodyPr wrap="none" rtlCol="0">
            <a:spAutoFit/>
          </a:bodyPr>
          <a:lstStyle/>
          <a:p>
            <a:r>
              <a:rPr lang="en-GB" sz="1400" dirty="0">
                <a:solidFill>
                  <a:schemeClr val="tx1">
                    <a:lumMod val="50000"/>
                    <a:lumOff val="50000"/>
                  </a:schemeClr>
                </a:solidFill>
              </a:rPr>
              <a:t>* See appendix for full description of clusters</a:t>
            </a:r>
          </a:p>
        </p:txBody>
      </p:sp>
      <p:pic>
        <p:nvPicPr>
          <p:cNvPr id="24" name="Picture 23">
            <a:extLst>
              <a:ext uri="{FF2B5EF4-FFF2-40B4-BE49-F238E27FC236}">
                <a16:creationId xmlns:a16="http://schemas.microsoft.com/office/drawing/2014/main" id="{737F7B73-6B3D-46E3-AE16-3CF9DD012A1F}"/>
              </a:ext>
            </a:extLst>
          </p:cNvPr>
          <p:cNvPicPr>
            <a:picLocks noChangeAspect="1"/>
          </p:cNvPicPr>
          <p:nvPr/>
        </p:nvPicPr>
        <p:blipFill>
          <a:blip r:embed="rId3"/>
          <a:stretch>
            <a:fillRect/>
          </a:stretch>
        </p:blipFill>
        <p:spPr>
          <a:xfrm>
            <a:off x="6487257" y="2962181"/>
            <a:ext cx="3305175" cy="866775"/>
          </a:xfrm>
          <a:prstGeom prst="rect">
            <a:avLst/>
          </a:prstGeom>
        </p:spPr>
      </p:pic>
      <p:sp>
        <p:nvSpPr>
          <p:cNvPr id="25" name="TextBox 24">
            <a:extLst>
              <a:ext uri="{FF2B5EF4-FFF2-40B4-BE49-F238E27FC236}">
                <a16:creationId xmlns:a16="http://schemas.microsoft.com/office/drawing/2014/main" id="{08D74DEF-B206-4302-A504-43826CB7BB2A}"/>
              </a:ext>
            </a:extLst>
          </p:cNvPr>
          <p:cNvSpPr txBox="1"/>
          <p:nvPr/>
        </p:nvSpPr>
        <p:spPr>
          <a:xfrm>
            <a:off x="9188051" y="3234264"/>
            <a:ext cx="2332105" cy="369332"/>
          </a:xfrm>
          <a:prstGeom prst="rect">
            <a:avLst/>
          </a:prstGeom>
          <a:noFill/>
        </p:spPr>
        <p:txBody>
          <a:bodyPr wrap="square" rtlCol="0">
            <a:spAutoFit/>
          </a:bodyPr>
          <a:lstStyle/>
          <a:p>
            <a:r>
              <a:rPr lang="en-GB" dirty="0"/>
              <a:t> </a:t>
            </a:r>
          </a:p>
        </p:txBody>
      </p:sp>
      <p:sp>
        <p:nvSpPr>
          <p:cNvPr id="5" name="TextBox 4">
            <a:extLst>
              <a:ext uri="{FF2B5EF4-FFF2-40B4-BE49-F238E27FC236}">
                <a16:creationId xmlns:a16="http://schemas.microsoft.com/office/drawing/2014/main" id="{D6C740F5-4914-4DB0-8550-D183AC2C5B58}"/>
              </a:ext>
            </a:extLst>
          </p:cNvPr>
          <p:cNvSpPr txBox="1"/>
          <p:nvPr/>
        </p:nvSpPr>
        <p:spPr>
          <a:xfrm>
            <a:off x="5953761" y="4788267"/>
            <a:ext cx="5100320" cy="1477328"/>
          </a:xfrm>
          <a:prstGeom prst="rect">
            <a:avLst/>
          </a:prstGeom>
          <a:noFill/>
        </p:spPr>
        <p:txBody>
          <a:bodyPr wrap="square" rtlCol="0">
            <a:spAutoFit/>
          </a:bodyPr>
          <a:lstStyle/>
          <a:p>
            <a:r>
              <a:rPr lang="en-GB" dirty="0"/>
              <a:t>The ONS has created eight clusters on the basis of a wide variety of traits taken from the 2011 census, including geography, employment type, affluence and ethnicity, and assigned each Local Authority to one of the clusters*</a:t>
            </a:r>
          </a:p>
        </p:txBody>
      </p:sp>
      <p:sp>
        <p:nvSpPr>
          <p:cNvPr id="8" name="Arrow: Down 7">
            <a:extLst>
              <a:ext uri="{FF2B5EF4-FFF2-40B4-BE49-F238E27FC236}">
                <a16:creationId xmlns:a16="http://schemas.microsoft.com/office/drawing/2014/main" id="{24C47E1A-BD2D-480F-9853-1BEADA7EBE2A}"/>
              </a:ext>
            </a:extLst>
          </p:cNvPr>
          <p:cNvSpPr/>
          <p:nvPr/>
        </p:nvSpPr>
        <p:spPr>
          <a:xfrm>
            <a:off x="7920717" y="3958091"/>
            <a:ext cx="883920" cy="701041"/>
          </a:xfrm>
          <a:prstGeom prst="downArrow">
            <a:avLst/>
          </a:prstGeom>
          <a:solidFill>
            <a:srgbClr val="EF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263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0" presetClass="exit" presetSubtype="0" fill="hold" nodeType="withEffect">
                                  <p:stCondLst>
                                    <p:cond delay="0"/>
                                  </p:stCondLst>
                                  <p:childTnLst>
                                    <p:animEffect transition="out" filter="fade">
                                      <p:cBhvr>
                                        <p:cTn id="30" dur="1000"/>
                                        <p:tgtEl>
                                          <p:spTgt spid="13"/>
                                        </p:tgtEl>
                                      </p:cBhvr>
                                    </p:animEffect>
                                    <p:set>
                                      <p:cBhvr>
                                        <p:cTn id="31" dur="1" fill="hold">
                                          <p:stCondLst>
                                            <p:cond delay="999"/>
                                          </p:stCondLst>
                                        </p:cTn>
                                        <p:tgtEl>
                                          <p:spTgt spid="13"/>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1000"/>
                                        <p:tgtEl>
                                          <p:spTgt spid="14"/>
                                        </p:tgtEl>
                                      </p:cBhvr>
                                    </p:animEffect>
                                    <p:set>
                                      <p:cBhvr>
                                        <p:cTn id="34" dur="1" fill="hold">
                                          <p:stCondLst>
                                            <p:cond delay="999"/>
                                          </p:stCondLst>
                                        </p:cTn>
                                        <p:tgtEl>
                                          <p:spTgt spid="14"/>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1000"/>
                                        <p:tgtEl>
                                          <p:spTgt spid="15"/>
                                        </p:tgtEl>
                                      </p:cBhvr>
                                    </p:animEffect>
                                    <p:set>
                                      <p:cBhvr>
                                        <p:cTn id="37" dur="1" fill="hold">
                                          <p:stCondLst>
                                            <p:cond delay="999"/>
                                          </p:stCondLst>
                                        </p:cTn>
                                        <p:tgtEl>
                                          <p:spTgt spid="15"/>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1000"/>
                                        <p:tgtEl>
                                          <p:spTgt spid="4">
                                            <p:txEl>
                                              <p:pRg st="0" end="0"/>
                                            </p:txEl>
                                          </p:spTgt>
                                        </p:tgtEl>
                                      </p:cBhvr>
                                    </p:animEffect>
                                    <p:set>
                                      <p:cBhvr>
                                        <p:cTn id="40" dur="1" fill="hold">
                                          <p:stCondLst>
                                            <p:cond delay="999"/>
                                          </p:stCondLst>
                                        </p:cTn>
                                        <p:tgtEl>
                                          <p:spTgt spid="4">
                                            <p:txEl>
                                              <p:pRg st="0" end="0"/>
                                            </p:txEl>
                                          </p:spTgt>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P spid="6" grpId="0" build="p"/>
      <p:bldP spid="14" grpId="0"/>
      <p:bldP spid="14" grpId="1"/>
      <p:bldP spid="15" grpId="0"/>
      <p:bldP spid="15" grpId="1"/>
      <p:bldP spid="19" grpId="0" animBg="1"/>
      <p:bldP spid="19" grpId="1" animBg="1"/>
      <p:bldP spid="21" grpId="0"/>
      <p:bldP spid="5"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5F45A-AB99-4220-BA04-98D4B882D9A4}"/>
              </a:ext>
            </a:extLst>
          </p:cNvPr>
          <p:cNvSpPr>
            <a:spLocks noGrp="1"/>
          </p:cNvSpPr>
          <p:nvPr>
            <p:ph type="title"/>
          </p:nvPr>
        </p:nvSpPr>
        <p:spPr/>
        <p:txBody>
          <a:bodyPr/>
          <a:lstStyle/>
          <a:p>
            <a:r>
              <a:rPr lang="en-GB" dirty="0"/>
              <a:t>Clusters are useful but do not tell the whole story</a:t>
            </a:r>
          </a:p>
        </p:txBody>
      </p:sp>
      <p:sp>
        <p:nvSpPr>
          <p:cNvPr id="3" name="Text Placeholder 2">
            <a:extLst>
              <a:ext uri="{FF2B5EF4-FFF2-40B4-BE49-F238E27FC236}">
                <a16:creationId xmlns:a16="http://schemas.microsoft.com/office/drawing/2014/main" id="{0D0A71F6-7EC8-4B4C-9B3D-9BEEC93CAF23}"/>
              </a:ext>
            </a:extLst>
          </p:cNvPr>
          <p:cNvSpPr>
            <a:spLocks noGrp="1"/>
          </p:cNvSpPr>
          <p:nvPr>
            <p:ph type="body" sz="quarter" idx="32"/>
          </p:nvPr>
        </p:nvSpPr>
        <p:spPr/>
        <p:txBody>
          <a:bodyPr/>
          <a:lstStyle/>
          <a:p>
            <a:r>
              <a:rPr lang="en-GB" dirty="0"/>
              <a:t>Average life expectancy does vary across the eight different ONS clusters, suggesting that which cluster you live in, is important. But there is a lot of variance within clusters so there must be other factors which are also significant.</a:t>
            </a:r>
          </a:p>
        </p:txBody>
      </p:sp>
      <p:sp>
        <p:nvSpPr>
          <p:cNvPr id="4" name="Text Placeholder 3">
            <a:extLst>
              <a:ext uri="{FF2B5EF4-FFF2-40B4-BE49-F238E27FC236}">
                <a16:creationId xmlns:a16="http://schemas.microsoft.com/office/drawing/2014/main" id="{D3C079D8-6795-4830-A651-B12934ACD1BF}"/>
              </a:ext>
            </a:extLst>
          </p:cNvPr>
          <p:cNvSpPr>
            <a:spLocks noGrp="1"/>
          </p:cNvSpPr>
          <p:nvPr>
            <p:ph type="body" idx="1"/>
          </p:nvPr>
        </p:nvSpPr>
        <p:spPr>
          <a:xfrm>
            <a:off x="432000" y="2307689"/>
            <a:ext cx="5472000" cy="360000"/>
          </a:xfrm>
        </p:spPr>
        <p:txBody>
          <a:bodyPr/>
          <a:lstStyle/>
          <a:p>
            <a:r>
              <a:rPr lang="en-GB" sz="2000" dirty="0"/>
              <a:t>Average life expectancy varies across the different clusters</a:t>
            </a:r>
          </a:p>
        </p:txBody>
      </p:sp>
      <p:sp>
        <p:nvSpPr>
          <p:cNvPr id="6" name="Text Placeholder 5">
            <a:extLst>
              <a:ext uri="{FF2B5EF4-FFF2-40B4-BE49-F238E27FC236}">
                <a16:creationId xmlns:a16="http://schemas.microsoft.com/office/drawing/2014/main" id="{C1E83B22-E230-4EF7-B19A-4E8B72D38F89}"/>
              </a:ext>
            </a:extLst>
          </p:cNvPr>
          <p:cNvSpPr>
            <a:spLocks noGrp="1"/>
          </p:cNvSpPr>
          <p:nvPr>
            <p:ph type="body" sz="quarter" idx="13"/>
          </p:nvPr>
        </p:nvSpPr>
        <p:spPr/>
        <p:txBody>
          <a:bodyPr/>
          <a:lstStyle/>
          <a:p>
            <a:r>
              <a:rPr lang="en-GB" sz="2000" dirty="0"/>
              <a:t>But life expectancy also varies </a:t>
            </a:r>
            <a:r>
              <a:rPr lang="en-GB" sz="2000" i="1" dirty="0"/>
              <a:t>within </a:t>
            </a:r>
            <a:r>
              <a:rPr lang="en-GB" sz="2000" dirty="0"/>
              <a:t>clusters</a:t>
            </a:r>
          </a:p>
        </p:txBody>
      </p:sp>
      <p:sp>
        <p:nvSpPr>
          <p:cNvPr id="9" name="Slide Number Placeholder 8">
            <a:extLst>
              <a:ext uri="{FF2B5EF4-FFF2-40B4-BE49-F238E27FC236}">
                <a16:creationId xmlns:a16="http://schemas.microsoft.com/office/drawing/2014/main" id="{5E96988B-CCC6-4E0D-AF66-D0476F6365F7}"/>
              </a:ext>
            </a:extLst>
          </p:cNvPr>
          <p:cNvSpPr>
            <a:spLocks noGrp="1"/>
          </p:cNvSpPr>
          <p:nvPr>
            <p:ph type="sldNum" sz="quarter" idx="33"/>
          </p:nvPr>
        </p:nvSpPr>
        <p:spPr/>
        <p:txBody>
          <a:bodyPr/>
          <a:lstStyle/>
          <a:p>
            <a:fld id="{19B51A1E-902D-48AF-9020-955120F399B6}" type="slidenum">
              <a:rPr lang="en-US" noProof="0" smtClean="0"/>
              <a:pPr/>
              <a:t>3</a:t>
            </a:fld>
            <a:endParaRPr lang="en-US" noProof="0" dirty="0"/>
          </a:p>
        </p:txBody>
      </p:sp>
      <p:pic>
        <p:nvPicPr>
          <p:cNvPr id="10" name="Picture 9">
            <a:extLst>
              <a:ext uri="{FF2B5EF4-FFF2-40B4-BE49-F238E27FC236}">
                <a16:creationId xmlns:a16="http://schemas.microsoft.com/office/drawing/2014/main" id="{D90880A5-8E9B-4B49-98AE-E5B7F455DED4}"/>
              </a:ext>
            </a:extLst>
          </p:cNvPr>
          <p:cNvPicPr>
            <a:picLocks noChangeAspect="1"/>
          </p:cNvPicPr>
          <p:nvPr/>
        </p:nvPicPr>
        <p:blipFill>
          <a:blip r:embed="rId2"/>
          <a:stretch>
            <a:fillRect/>
          </a:stretch>
        </p:blipFill>
        <p:spPr>
          <a:xfrm>
            <a:off x="431800" y="3021355"/>
            <a:ext cx="4943077" cy="2990875"/>
          </a:xfrm>
          <a:prstGeom prst="rect">
            <a:avLst/>
          </a:prstGeom>
        </p:spPr>
      </p:pic>
      <p:pic>
        <p:nvPicPr>
          <p:cNvPr id="13" name="Picture 12">
            <a:extLst>
              <a:ext uri="{FF2B5EF4-FFF2-40B4-BE49-F238E27FC236}">
                <a16:creationId xmlns:a16="http://schemas.microsoft.com/office/drawing/2014/main" id="{4B891D60-4DC7-407F-AD52-BCAE4F240A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35849" y="2897881"/>
            <a:ext cx="4803028" cy="3473470"/>
          </a:xfrm>
          <a:prstGeom prst="rect">
            <a:avLst/>
          </a:prstGeom>
        </p:spPr>
      </p:pic>
      <p:sp>
        <p:nvSpPr>
          <p:cNvPr id="12" name="Speech Bubble: Rectangle 11">
            <a:extLst>
              <a:ext uri="{FF2B5EF4-FFF2-40B4-BE49-F238E27FC236}">
                <a16:creationId xmlns:a16="http://schemas.microsoft.com/office/drawing/2014/main" id="{47523698-130A-4636-BAE3-DD32B4A36DDD}"/>
              </a:ext>
            </a:extLst>
          </p:cNvPr>
          <p:cNvSpPr/>
          <p:nvPr/>
        </p:nvSpPr>
        <p:spPr>
          <a:xfrm>
            <a:off x="10510724" y="4201598"/>
            <a:ext cx="1580914" cy="630387"/>
          </a:xfrm>
          <a:prstGeom prst="wedgeRectCallout">
            <a:avLst>
              <a:gd name="adj1" fmla="val -68910"/>
              <a:gd name="adj2" fmla="val 108205"/>
            </a:avLst>
          </a:prstGeom>
          <a:solidFill>
            <a:srgbClr val="F1E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lumMod val="75000"/>
                    <a:lumOff val="25000"/>
                  </a:schemeClr>
                </a:solidFill>
              </a:rPr>
              <a:t>Each dot represents a different Local Authority</a:t>
            </a:r>
          </a:p>
        </p:txBody>
      </p:sp>
      <p:sp>
        <p:nvSpPr>
          <p:cNvPr id="11" name="TextBox 10">
            <a:extLst>
              <a:ext uri="{FF2B5EF4-FFF2-40B4-BE49-F238E27FC236}">
                <a16:creationId xmlns:a16="http://schemas.microsoft.com/office/drawing/2014/main" id="{6D5FC7F4-D62D-43B1-A3B5-9A075AEAD418}"/>
              </a:ext>
            </a:extLst>
          </p:cNvPr>
          <p:cNvSpPr txBox="1"/>
          <p:nvPr/>
        </p:nvSpPr>
        <p:spPr>
          <a:xfrm>
            <a:off x="2120111" y="6196619"/>
            <a:ext cx="1566454" cy="338554"/>
          </a:xfrm>
          <a:prstGeom prst="rect">
            <a:avLst/>
          </a:prstGeom>
          <a:noFill/>
        </p:spPr>
        <p:txBody>
          <a:bodyPr wrap="none" rtlCol="0">
            <a:spAutoFit/>
          </a:bodyPr>
          <a:lstStyle/>
          <a:p>
            <a:r>
              <a:rPr lang="en-GB" sz="1600" b="1" dirty="0">
                <a:solidFill>
                  <a:schemeClr val="bg1">
                    <a:lumMod val="50000"/>
                  </a:schemeClr>
                </a:solidFill>
              </a:rPr>
              <a:t>Life Expectancy</a:t>
            </a:r>
          </a:p>
        </p:txBody>
      </p:sp>
      <p:cxnSp>
        <p:nvCxnSpPr>
          <p:cNvPr id="14" name="Straight Arrow Connector 13">
            <a:extLst>
              <a:ext uri="{FF2B5EF4-FFF2-40B4-BE49-F238E27FC236}">
                <a16:creationId xmlns:a16="http://schemas.microsoft.com/office/drawing/2014/main" id="{B7723AE0-B540-4338-8B62-FD79B66314D8}"/>
              </a:ext>
            </a:extLst>
          </p:cNvPr>
          <p:cNvCxnSpPr>
            <a:cxnSpLocks/>
          </p:cNvCxnSpPr>
          <p:nvPr/>
        </p:nvCxnSpPr>
        <p:spPr>
          <a:xfrm flipV="1">
            <a:off x="3749227" y="6370023"/>
            <a:ext cx="927437" cy="1"/>
          </a:xfrm>
          <a:prstGeom prst="straightConnector1">
            <a:avLst/>
          </a:prstGeom>
          <a:ln w="57150">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6FF73D09-2676-4640-A715-FD841314F1B1}"/>
              </a:ext>
            </a:extLst>
          </p:cNvPr>
          <p:cNvSpPr txBox="1"/>
          <p:nvPr/>
        </p:nvSpPr>
        <p:spPr>
          <a:xfrm>
            <a:off x="8252773" y="6270543"/>
            <a:ext cx="1566454" cy="338554"/>
          </a:xfrm>
          <a:prstGeom prst="rect">
            <a:avLst/>
          </a:prstGeom>
          <a:noFill/>
        </p:spPr>
        <p:txBody>
          <a:bodyPr wrap="none" rtlCol="0">
            <a:spAutoFit/>
          </a:bodyPr>
          <a:lstStyle/>
          <a:p>
            <a:r>
              <a:rPr lang="en-GB" sz="1600" b="1" dirty="0">
                <a:solidFill>
                  <a:schemeClr val="bg1">
                    <a:lumMod val="50000"/>
                  </a:schemeClr>
                </a:solidFill>
              </a:rPr>
              <a:t>Life Expectancy</a:t>
            </a:r>
          </a:p>
        </p:txBody>
      </p:sp>
    </p:spTree>
    <p:extLst>
      <p:ext uri="{BB962C8B-B14F-4D97-AF65-F5344CB8AC3E}">
        <p14:creationId xmlns:p14="http://schemas.microsoft.com/office/powerpoint/2010/main" val="195510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2" grpId="0" animBg="1"/>
      <p:bldP spid="12" grpId="1" animBg="1"/>
      <p:bldP spid="15" grpId="0"/>
      <p:bldP spid="1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D16EC-2E66-45C4-81D0-C64AF035E45D}"/>
              </a:ext>
            </a:extLst>
          </p:cNvPr>
          <p:cNvSpPr>
            <a:spLocks noGrp="1"/>
          </p:cNvSpPr>
          <p:nvPr>
            <p:ph type="title"/>
          </p:nvPr>
        </p:nvSpPr>
        <p:spPr/>
        <p:txBody>
          <a:bodyPr/>
          <a:lstStyle/>
          <a:p>
            <a:r>
              <a:rPr lang="en-GB" dirty="0"/>
              <a:t>Underlying demographic and health indicators are important</a:t>
            </a:r>
          </a:p>
        </p:txBody>
      </p:sp>
      <p:sp>
        <p:nvSpPr>
          <p:cNvPr id="3" name="Text Placeholder 2">
            <a:extLst>
              <a:ext uri="{FF2B5EF4-FFF2-40B4-BE49-F238E27FC236}">
                <a16:creationId xmlns:a16="http://schemas.microsoft.com/office/drawing/2014/main" id="{9DB59BAB-B036-4AD5-8D16-EFDCE817E45C}"/>
              </a:ext>
            </a:extLst>
          </p:cNvPr>
          <p:cNvSpPr>
            <a:spLocks noGrp="1"/>
          </p:cNvSpPr>
          <p:nvPr>
            <p:ph type="body" sz="quarter" idx="32"/>
          </p:nvPr>
        </p:nvSpPr>
        <p:spPr>
          <a:xfrm>
            <a:off x="431800" y="1008000"/>
            <a:ext cx="11339513" cy="498240"/>
          </a:xfrm>
        </p:spPr>
        <p:txBody>
          <a:bodyPr/>
          <a:lstStyle/>
          <a:p>
            <a:r>
              <a:rPr lang="en-GB" dirty="0"/>
              <a:t>The differences between average life expectancy in Local Authorities are partly explained by differences in the underlying population in each area. The relationship between life expectancy and different factors was explored by plotting life expectancy in each Local Authority against each factor:</a:t>
            </a:r>
          </a:p>
        </p:txBody>
      </p:sp>
      <p:sp>
        <p:nvSpPr>
          <p:cNvPr id="6" name="Slide Number Placeholder 5">
            <a:extLst>
              <a:ext uri="{FF2B5EF4-FFF2-40B4-BE49-F238E27FC236}">
                <a16:creationId xmlns:a16="http://schemas.microsoft.com/office/drawing/2014/main" id="{A08A5BA2-2A89-463C-ACD3-38C68CAA28FD}"/>
              </a:ext>
            </a:extLst>
          </p:cNvPr>
          <p:cNvSpPr>
            <a:spLocks noGrp="1"/>
          </p:cNvSpPr>
          <p:nvPr>
            <p:ph type="sldNum" sz="quarter" idx="33"/>
          </p:nvPr>
        </p:nvSpPr>
        <p:spPr/>
        <p:txBody>
          <a:bodyPr/>
          <a:lstStyle/>
          <a:p>
            <a:fld id="{19B51A1E-902D-48AF-9020-955120F399B6}" type="slidenum">
              <a:rPr lang="en-US" noProof="0" smtClean="0"/>
              <a:pPr/>
              <a:t>4</a:t>
            </a:fld>
            <a:endParaRPr lang="en-US" noProof="0" dirty="0"/>
          </a:p>
        </p:txBody>
      </p:sp>
      <p:sp>
        <p:nvSpPr>
          <p:cNvPr id="22" name="TextBox 21">
            <a:extLst>
              <a:ext uri="{FF2B5EF4-FFF2-40B4-BE49-F238E27FC236}">
                <a16:creationId xmlns:a16="http://schemas.microsoft.com/office/drawing/2014/main" id="{5887DA27-EAD7-4A3A-AA0D-B5ABE0E8FD7F}"/>
              </a:ext>
            </a:extLst>
          </p:cNvPr>
          <p:cNvSpPr txBox="1"/>
          <p:nvPr/>
        </p:nvSpPr>
        <p:spPr>
          <a:xfrm rot="16200000">
            <a:off x="-424253" y="4947997"/>
            <a:ext cx="1563248" cy="338554"/>
          </a:xfrm>
          <a:prstGeom prst="rect">
            <a:avLst/>
          </a:prstGeom>
          <a:noFill/>
        </p:spPr>
        <p:txBody>
          <a:bodyPr wrap="none" rtlCol="0">
            <a:spAutoFit/>
          </a:bodyPr>
          <a:lstStyle/>
          <a:p>
            <a:r>
              <a:rPr lang="en-GB" sz="1600" b="1" dirty="0">
                <a:solidFill>
                  <a:schemeClr val="tx1">
                    <a:lumMod val="65000"/>
                    <a:lumOff val="35000"/>
                  </a:schemeClr>
                </a:solidFill>
              </a:rPr>
              <a:t>Life expectancy</a:t>
            </a:r>
          </a:p>
        </p:txBody>
      </p:sp>
      <p:cxnSp>
        <p:nvCxnSpPr>
          <p:cNvPr id="24" name="Straight Arrow Connector 23">
            <a:extLst>
              <a:ext uri="{FF2B5EF4-FFF2-40B4-BE49-F238E27FC236}">
                <a16:creationId xmlns:a16="http://schemas.microsoft.com/office/drawing/2014/main" id="{2BF9C615-D1EC-43D6-A5AC-8011087EDE03}"/>
              </a:ext>
            </a:extLst>
          </p:cNvPr>
          <p:cNvCxnSpPr>
            <a:cxnSpLocks/>
          </p:cNvCxnSpPr>
          <p:nvPr/>
        </p:nvCxnSpPr>
        <p:spPr>
          <a:xfrm flipH="1" flipV="1">
            <a:off x="349677" y="3794571"/>
            <a:ext cx="7694" cy="553257"/>
          </a:xfrm>
          <a:prstGeom prst="straightConnector1">
            <a:avLst/>
          </a:prstGeom>
          <a:ln w="57150">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grpSp>
        <p:nvGrpSpPr>
          <p:cNvPr id="13" name="Group 12">
            <a:extLst>
              <a:ext uri="{FF2B5EF4-FFF2-40B4-BE49-F238E27FC236}">
                <a16:creationId xmlns:a16="http://schemas.microsoft.com/office/drawing/2014/main" id="{01BF74F2-D7B0-4E33-B5A1-DA4394D9929B}"/>
              </a:ext>
            </a:extLst>
          </p:cNvPr>
          <p:cNvGrpSpPr/>
          <p:nvPr/>
        </p:nvGrpSpPr>
        <p:grpSpPr>
          <a:xfrm>
            <a:off x="501666" y="2372454"/>
            <a:ext cx="2758411" cy="4078218"/>
            <a:chOff x="534342" y="2430919"/>
            <a:chExt cx="2758411" cy="4078218"/>
          </a:xfrm>
        </p:grpSpPr>
        <p:pic>
          <p:nvPicPr>
            <p:cNvPr id="35" name="Picture 34">
              <a:extLst>
                <a:ext uri="{FF2B5EF4-FFF2-40B4-BE49-F238E27FC236}">
                  <a16:creationId xmlns:a16="http://schemas.microsoft.com/office/drawing/2014/main" id="{32B288ED-9C41-45D9-B906-DAAB993E76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4342" y="3674796"/>
              <a:ext cx="2758411" cy="2834341"/>
            </a:xfrm>
            <a:prstGeom prst="rect">
              <a:avLst/>
            </a:prstGeom>
          </p:spPr>
        </p:pic>
        <p:sp>
          <p:nvSpPr>
            <p:cNvPr id="36" name="TextBox 35">
              <a:extLst>
                <a:ext uri="{FF2B5EF4-FFF2-40B4-BE49-F238E27FC236}">
                  <a16:creationId xmlns:a16="http://schemas.microsoft.com/office/drawing/2014/main" id="{24C0C505-0401-47E9-BABA-91DB7B79ADA0}"/>
                </a:ext>
              </a:extLst>
            </p:cNvPr>
            <p:cNvSpPr txBox="1"/>
            <p:nvPr/>
          </p:nvSpPr>
          <p:spPr>
            <a:xfrm>
              <a:off x="736361" y="2430919"/>
              <a:ext cx="960519" cy="338554"/>
            </a:xfrm>
            <a:prstGeom prst="rect">
              <a:avLst/>
            </a:prstGeom>
            <a:noFill/>
          </p:spPr>
          <p:txBody>
            <a:bodyPr wrap="square" rtlCol="0">
              <a:spAutoFit/>
            </a:bodyPr>
            <a:lstStyle/>
            <a:p>
              <a:r>
                <a:rPr lang="en-GB" sz="1600" b="1" dirty="0">
                  <a:solidFill>
                    <a:schemeClr val="tx1">
                      <a:lumMod val="65000"/>
                      <a:lumOff val="35000"/>
                    </a:schemeClr>
                  </a:solidFill>
                </a:rPr>
                <a:t>Smoking</a:t>
              </a:r>
            </a:p>
          </p:txBody>
        </p:sp>
        <p:sp>
          <p:nvSpPr>
            <p:cNvPr id="37" name="TextBox 36">
              <a:extLst>
                <a:ext uri="{FF2B5EF4-FFF2-40B4-BE49-F238E27FC236}">
                  <a16:creationId xmlns:a16="http://schemas.microsoft.com/office/drawing/2014/main" id="{1C746194-3C69-44E1-90BC-3F254C3BFBA9}"/>
                </a:ext>
              </a:extLst>
            </p:cNvPr>
            <p:cNvSpPr txBox="1"/>
            <p:nvPr/>
          </p:nvSpPr>
          <p:spPr>
            <a:xfrm>
              <a:off x="736361" y="2731011"/>
              <a:ext cx="2251388" cy="830997"/>
            </a:xfrm>
            <a:prstGeom prst="rect">
              <a:avLst/>
            </a:prstGeom>
            <a:noFill/>
          </p:spPr>
          <p:txBody>
            <a:bodyPr wrap="square" rtlCol="0">
              <a:spAutoFit/>
            </a:bodyPr>
            <a:lstStyle/>
            <a:p>
              <a:r>
                <a:rPr lang="en-GB" sz="1600" dirty="0">
                  <a:solidFill>
                    <a:schemeClr val="tx1">
                      <a:lumMod val="65000"/>
                      <a:lumOff val="35000"/>
                    </a:schemeClr>
                  </a:solidFill>
                </a:rPr>
                <a:t>The percentage of smokers in each Local Authority</a:t>
              </a:r>
            </a:p>
          </p:txBody>
        </p:sp>
      </p:grpSp>
      <p:grpSp>
        <p:nvGrpSpPr>
          <p:cNvPr id="14" name="Group 13">
            <a:extLst>
              <a:ext uri="{FF2B5EF4-FFF2-40B4-BE49-F238E27FC236}">
                <a16:creationId xmlns:a16="http://schemas.microsoft.com/office/drawing/2014/main" id="{6C76E27A-724E-43ED-9AFF-0CB04B0E93BE}"/>
              </a:ext>
            </a:extLst>
          </p:cNvPr>
          <p:cNvGrpSpPr/>
          <p:nvPr/>
        </p:nvGrpSpPr>
        <p:grpSpPr>
          <a:xfrm>
            <a:off x="2034257" y="2350973"/>
            <a:ext cx="2758411" cy="4090285"/>
            <a:chOff x="1966691" y="2434711"/>
            <a:chExt cx="2758411" cy="4090285"/>
          </a:xfrm>
        </p:grpSpPr>
        <p:pic>
          <p:nvPicPr>
            <p:cNvPr id="38" name="Picture 37">
              <a:extLst>
                <a:ext uri="{FF2B5EF4-FFF2-40B4-BE49-F238E27FC236}">
                  <a16:creationId xmlns:a16="http://schemas.microsoft.com/office/drawing/2014/main" id="{164EC76E-8E04-465C-9122-055303E78E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66691" y="3709551"/>
              <a:ext cx="2758411" cy="2815445"/>
            </a:xfrm>
            <a:prstGeom prst="rect">
              <a:avLst/>
            </a:prstGeom>
          </p:spPr>
        </p:pic>
        <p:sp>
          <p:nvSpPr>
            <p:cNvPr id="39" name="TextBox 38">
              <a:extLst>
                <a:ext uri="{FF2B5EF4-FFF2-40B4-BE49-F238E27FC236}">
                  <a16:creationId xmlns:a16="http://schemas.microsoft.com/office/drawing/2014/main" id="{55426DD4-8A0C-4797-B7C8-5B0A7BFED751}"/>
                </a:ext>
              </a:extLst>
            </p:cNvPr>
            <p:cNvSpPr txBox="1"/>
            <p:nvPr/>
          </p:nvSpPr>
          <p:spPr>
            <a:xfrm>
              <a:off x="2108177" y="2761996"/>
              <a:ext cx="2251388" cy="830997"/>
            </a:xfrm>
            <a:prstGeom prst="rect">
              <a:avLst/>
            </a:prstGeom>
            <a:noFill/>
          </p:spPr>
          <p:txBody>
            <a:bodyPr wrap="square" rtlCol="0">
              <a:spAutoFit/>
            </a:bodyPr>
            <a:lstStyle/>
            <a:p>
              <a:r>
                <a:rPr lang="en-GB" sz="1600" dirty="0">
                  <a:solidFill>
                    <a:schemeClr val="tx1">
                      <a:lumMod val="65000"/>
                      <a:lumOff val="35000"/>
                    </a:schemeClr>
                  </a:solidFill>
                </a:rPr>
                <a:t>The percentage of graduates in each Local Authority</a:t>
              </a:r>
            </a:p>
          </p:txBody>
        </p:sp>
        <p:sp>
          <p:nvSpPr>
            <p:cNvPr id="40" name="TextBox 39">
              <a:extLst>
                <a:ext uri="{FF2B5EF4-FFF2-40B4-BE49-F238E27FC236}">
                  <a16:creationId xmlns:a16="http://schemas.microsoft.com/office/drawing/2014/main" id="{A3E80EAD-9BB2-437E-A930-0F9E440D6F8D}"/>
                </a:ext>
              </a:extLst>
            </p:cNvPr>
            <p:cNvSpPr txBox="1"/>
            <p:nvPr/>
          </p:nvSpPr>
          <p:spPr>
            <a:xfrm>
              <a:off x="2157596" y="2434711"/>
              <a:ext cx="1082348" cy="338554"/>
            </a:xfrm>
            <a:prstGeom prst="rect">
              <a:avLst/>
            </a:prstGeom>
            <a:noFill/>
          </p:spPr>
          <p:txBody>
            <a:bodyPr wrap="none" rtlCol="0">
              <a:spAutoFit/>
            </a:bodyPr>
            <a:lstStyle/>
            <a:p>
              <a:r>
                <a:rPr lang="en-GB" sz="1600" b="1" dirty="0">
                  <a:solidFill>
                    <a:schemeClr val="tx1">
                      <a:lumMod val="65000"/>
                      <a:lumOff val="35000"/>
                    </a:schemeClr>
                  </a:solidFill>
                </a:rPr>
                <a:t>Graduates</a:t>
              </a:r>
            </a:p>
          </p:txBody>
        </p:sp>
      </p:grpSp>
      <p:grpSp>
        <p:nvGrpSpPr>
          <p:cNvPr id="16" name="Group 15">
            <a:extLst>
              <a:ext uri="{FF2B5EF4-FFF2-40B4-BE49-F238E27FC236}">
                <a16:creationId xmlns:a16="http://schemas.microsoft.com/office/drawing/2014/main" id="{639D186C-6976-4E57-BAA7-B32071474D8E}"/>
              </a:ext>
            </a:extLst>
          </p:cNvPr>
          <p:cNvGrpSpPr/>
          <p:nvPr/>
        </p:nvGrpSpPr>
        <p:grpSpPr>
          <a:xfrm>
            <a:off x="4393988" y="2340700"/>
            <a:ext cx="2758411" cy="4092579"/>
            <a:chOff x="4530496" y="2408874"/>
            <a:chExt cx="2758411" cy="4092579"/>
          </a:xfrm>
        </p:grpSpPr>
        <p:sp>
          <p:nvSpPr>
            <p:cNvPr id="42" name="TextBox 41">
              <a:extLst>
                <a:ext uri="{FF2B5EF4-FFF2-40B4-BE49-F238E27FC236}">
                  <a16:creationId xmlns:a16="http://schemas.microsoft.com/office/drawing/2014/main" id="{7731BF47-DFC1-45FE-9EA4-EE1BBF834ED2}"/>
                </a:ext>
              </a:extLst>
            </p:cNvPr>
            <p:cNvSpPr txBox="1"/>
            <p:nvPr/>
          </p:nvSpPr>
          <p:spPr>
            <a:xfrm>
              <a:off x="4713764" y="2692542"/>
              <a:ext cx="2251388" cy="830997"/>
            </a:xfrm>
            <a:prstGeom prst="rect">
              <a:avLst/>
            </a:prstGeom>
            <a:noFill/>
          </p:spPr>
          <p:txBody>
            <a:bodyPr wrap="square" rtlCol="0">
              <a:spAutoFit/>
            </a:bodyPr>
            <a:lstStyle/>
            <a:p>
              <a:r>
                <a:rPr lang="en-GB" sz="1600" dirty="0">
                  <a:solidFill>
                    <a:schemeClr val="tx1">
                      <a:lumMod val="65000"/>
                      <a:lumOff val="35000"/>
                    </a:schemeClr>
                  </a:solidFill>
                </a:rPr>
                <a:t>The percentage of the population which is of working age (18-65)</a:t>
              </a:r>
            </a:p>
          </p:txBody>
        </p:sp>
        <p:sp>
          <p:nvSpPr>
            <p:cNvPr id="43" name="TextBox 42">
              <a:extLst>
                <a:ext uri="{FF2B5EF4-FFF2-40B4-BE49-F238E27FC236}">
                  <a16:creationId xmlns:a16="http://schemas.microsoft.com/office/drawing/2014/main" id="{F7B22134-4C4B-4560-9A37-A731C760B551}"/>
                </a:ext>
              </a:extLst>
            </p:cNvPr>
            <p:cNvSpPr txBox="1"/>
            <p:nvPr/>
          </p:nvSpPr>
          <p:spPr>
            <a:xfrm>
              <a:off x="4757110" y="2408874"/>
              <a:ext cx="1336135" cy="338554"/>
            </a:xfrm>
            <a:prstGeom prst="rect">
              <a:avLst/>
            </a:prstGeom>
            <a:noFill/>
          </p:spPr>
          <p:txBody>
            <a:bodyPr wrap="none" rtlCol="0">
              <a:spAutoFit/>
            </a:bodyPr>
            <a:lstStyle/>
            <a:p>
              <a:r>
                <a:rPr lang="en-GB" sz="1600" b="1" dirty="0">
                  <a:solidFill>
                    <a:schemeClr val="tx1">
                      <a:lumMod val="65000"/>
                      <a:lumOff val="35000"/>
                    </a:schemeClr>
                  </a:solidFill>
                </a:rPr>
                <a:t>Working Age</a:t>
              </a:r>
            </a:p>
          </p:txBody>
        </p:sp>
        <p:pic>
          <p:nvPicPr>
            <p:cNvPr id="44" name="Picture 43">
              <a:extLst>
                <a:ext uri="{FF2B5EF4-FFF2-40B4-BE49-F238E27FC236}">
                  <a16:creationId xmlns:a16="http://schemas.microsoft.com/office/drawing/2014/main" id="{474465B1-46F9-4B35-B687-3E0E028F9A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30496" y="3667112"/>
              <a:ext cx="2758411" cy="2834341"/>
            </a:xfrm>
            <a:prstGeom prst="rect">
              <a:avLst/>
            </a:prstGeom>
          </p:spPr>
        </p:pic>
      </p:grpSp>
      <p:grpSp>
        <p:nvGrpSpPr>
          <p:cNvPr id="17" name="Group 16">
            <a:extLst>
              <a:ext uri="{FF2B5EF4-FFF2-40B4-BE49-F238E27FC236}">
                <a16:creationId xmlns:a16="http://schemas.microsoft.com/office/drawing/2014/main" id="{D803F2B0-64CD-439B-9260-DEFE741022D5}"/>
              </a:ext>
            </a:extLst>
          </p:cNvPr>
          <p:cNvGrpSpPr/>
          <p:nvPr/>
        </p:nvGrpSpPr>
        <p:grpSpPr>
          <a:xfrm>
            <a:off x="5590789" y="2333874"/>
            <a:ext cx="2609106" cy="4135614"/>
            <a:chOff x="6673938" y="2372494"/>
            <a:chExt cx="2609106" cy="4078178"/>
          </a:xfrm>
        </p:grpSpPr>
        <p:pic>
          <p:nvPicPr>
            <p:cNvPr id="45" name="Picture 44">
              <a:extLst>
                <a:ext uri="{FF2B5EF4-FFF2-40B4-BE49-F238E27FC236}">
                  <a16:creationId xmlns:a16="http://schemas.microsoft.com/office/drawing/2014/main" id="{466A3962-5F0E-4BF5-9D59-04CD6D56F33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73938" y="3654507"/>
              <a:ext cx="2609106" cy="2796165"/>
            </a:xfrm>
            <a:prstGeom prst="rect">
              <a:avLst/>
            </a:prstGeom>
          </p:spPr>
        </p:pic>
        <p:sp>
          <p:nvSpPr>
            <p:cNvPr id="47" name="TextBox 46">
              <a:extLst>
                <a:ext uri="{FF2B5EF4-FFF2-40B4-BE49-F238E27FC236}">
                  <a16:creationId xmlns:a16="http://schemas.microsoft.com/office/drawing/2014/main" id="{0984A37C-67CD-4699-A019-5F05D3349308}"/>
                </a:ext>
              </a:extLst>
            </p:cNvPr>
            <p:cNvSpPr txBox="1"/>
            <p:nvPr/>
          </p:nvSpPr>
          <p:spPr>
            <a:xfrm>
              <a:off x="6826777" y="2705115"/>
              <a:ext cx="2021243" cy="830997"/>
            </a:xfrm>
            <a:prstGeom prst="rect">
              <a:avLst/>
            </a:prstGeom>
            <a:noFill/>
          </p:spPr>
          <p:txBody>
            <a:bodyPr wrap="square" rtlCol="0">
              <a:spAutoFit/>
            </a:bodyPr>
            <a:lstStyle/>
            <a:p>
              <a:r>
                <a:rPr lang="en-GB" sz="1600" dirty="0">
                  <a:solidFill>
                    <a:schemeClr val="tx1">
                      <a:lumMod val="65000"/>
                      <a:lumOff val="35000"/>
                    </a:schemeClr>
                  </a:solidFill>
                </a:rPr>
                <a:t>The percentage of children aged 10-11 who are obese</a:t>
              </a:r>
            </a:p>
          </p:txBody>
        </p:sp>
        <p:sp>
          <p:nvSpPr>
            <p:cNvPr id="48" name="TextBox 47">
              <a:extLst>
                <a:ext uri="{FF2B5EF4-FFF2-40B4-BE49-F238E27FC236}">
                  <a16:creationId xmlns:a16="http://schemas.microsoft.com/office/drawing/2014/main" id="{5E3397BE-E893-4AE6-A7AF-6C67D4BF63A2}"/>
                </a:ext>
              </a:extLst>
            </p:cNvPr>
            <p:cNvSpPr txBox="1"/>
            <p:nvPr/>
          </p:nvSpPr>
          <p:spPr>
            <a:xfrm>
              <a:off x="6800461" y="2372494"/>
              <a:ext cx="1802096" cy="338554"/>
            </a:xfrm>
            <a:prstGeom prst="rect">
              <a:avLst/>
            </a:prstGeom>
            <a:noFill/>
          </p:spPr>
          <p:txBody>
            <a:bodyPr wrap="none" rtlCol="0">
              <a:spAutoFit/>
            </a:bodyPr>
            <a:lstStyle/>
            <a:p>
              <a:r>
                <a:rPr lang="en-GB" sz="1600" b="1" dirty="0">
                  <a:solidFill>
                    <a:schemeClr val="tx1">
                      <a:lumMod val="65000"/>
                      <a:lumOff val="35000"/>
                    </a:schemeClr>
                  </a:solidFill>
                </a:rPr>
                <a:t>Childhood Obesity</a:t>
              </a:r>
            </a:p>
          </p:txBody>
        </p:sp>
      </p:grpSp>
      <p:grpSp>
        <p:nvGrpSpPr>
          <p:cNvPr id="18" name="Group 17">
            <a:extLst>
              <a:ext uri="{FF2B5EF4-FFF2-40B4-BE49-F238E27FC236}">
                <a16:creationId xmlns:a16="http://schemas.microsoft.com/office/drawing/2014/main" id="{EFD7522A-21CC-410D-B2AE-FAC11ED2CBBD}"/>
              </a:ext>
            </a:extLst>
          </p:cNvPr>
          <p:cNvGrpSpPr/>
          <p:nvPr/>
        </p:nvGrpSpPr>
        <p:grpSpPr>
          <a:xfrm>
            <a:off x="7306575" y="2333874"/>
            <a:ext cx="2604102" cy="4231579"/>
            <a:chOff x="9283044" y="2337488"/>
            <a:chExt cx="2758411" cy="4231579"/>
          </a:xfrm>
        </p:grpSpPr>
        <p:pic>
          <p:nvPicPr>
            <p:cNvPr id="11" name="Picture 10">
              <a:extLst>
                <a:ext uri="{FF2B5EF4-FFF2-40B4-BE49-F238E27FC236}">
                  <a16:creationId xmlns:a16="http://schemas.microsoft.com/office/drawing/2014/main" id="{9329DC03-E858-4B28-903C-45D836DD7F9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83044" y="3756327"/>
              <a:ext cx="2758411" cy="2812740"/>
            </a:xfrm>
            <a:prstGeom prst="rect">
              <a:avLst/>
            </a:prstGeom>
          </p:spPr>
        </p:pic>
        <p:sp>
          <p:nvSpPr>
            <p:cNvPr id="29" name="TextBox 28">
              <a:extLst>
                <a:ext uri="{FF2B5EF4-FFF2-40B4-BE49-F238E27FC236}">
                  <a16:creationId xmlns:a16="http://schemas.microsoft.com/office/drawing/2014/main" id="{676F57EA-463E-45E7-93E1-BBC710F66AF0}"/>
                </a:ext>
              </a:extLst>
            </p:cNvPr>
            <p:cNvSpPr txBox="1"/>
            <p:nvPr/>
          </p:nvSpPr>
          <p:spPr>
            <a:xfrm>
              <a:off x="9536555" y="2761995"/>
              <a:ext cx="2251388" cy="830997"/>
            </a:xfrm>
            <a:prstGeom prst="rect">
              <a:avLst/>
            </a:prstGeom>
            <a:noFill/>
          </p:spPr>
          <p:txBody>
            <a:bodyPr wrap="square" rtlCol="0">
              <a:spAutoFit/>
            </a:bodyPr>
            <a:lstStyle/>
            <a:p>
              <a:r>
                <a:rPr lang="en-GB" sz="1600" dirty="0">
                  <a:solidFill>
                    <a:schemeClr val="tx1">
                      <a:lumMod val="65000"/>
                      <a:lumOff val="35000"/>
                    </a:schemeClr>
                  </a:solidFill>
                </a:rPr>
                <a:t>The percentage of people who do not have 5 A-C GCSEs</a:t>
              </a:r>
            </a:p>
          </p:txBody>
        </p:sp>
        <p:sp>
          <p:nvSpPr>
            <p:cNvPr id="30" name="TextBox 29">
              <a:extLst>
                <a:ext uri="{FF2B5EF4-FFF2-40B4-BE49-F238E27FC236}">
                  <a16:creationId xmlns:a16="http://schemas.microsoft.com/office/drawing/2014/main" id="{6FC3FE34-3C43-438D-8300-B8E4588CE03A}"/>
                </a:ext>
              </a:extLst>
            </p:cNvPr>
            <p:cNvSpPr txBox="1"/>
            <p:nvPr/>
          </p:nvSpPr>
          <p:spPr>
            <a:xfrm>
              <a:off x="9536555" y="2337488"/>
              <a:ext cx="2021243" cy="338554"/>
            </a:xfrm>
            <a:prstGeom prst="rect">
              <a:avLst/>
            </a:prstGeom>
            <a:noFill/>
          </p:spPr>
          <p:txBody>
            <a:bodyPr wrap="square" rtlCol="0">
              <a:spAutoFit/>
            </a:bodyPr>
            <a:lstStyle/>
            <a:p>
              <a:r>
                <a:rPr lang="en-GB" sz="1600" b="1" dirty="0">
                  <a:solidFill>
                    <a:schemeClr val="tx1">
                      <a:lumMod val="65000"/>
                      <a:lumOff val="35000"/>
                    </a:schemeClr>
                  </a:solidFill>
                </a:rPr>
                <a:t>Low Qualifications</a:t>
              </a:r>
            </a:p>
          </p:txBody>
        </p:sp>
      </p:grpSp>
      <p:grpSp>
        <p:nvGrpSpPr>
          <p:cNvPr id="15" name="Group 14">
            <a:extLst>
              <a:ext uri="{FF2B5EF4-FFF2-40B4-BE49-F238E27FC236}">
                <a16:creationId xmlns:a16="http://schemas.microsoft.com/office/drawing/2014/main" id="{6BC91334-CCEB-4241-9A48-B5479A324043}"/>
              </a:ext>
            </a:extLst>
          </p:cNvPr>
          <p:cNvGrpSpPr/>
          <p:nvPr/>
        </p:nvGrpSpPr>
        <p:grpSpPr>
          <a:xfrm>
            <a:off x="3324941" y="2335808"/>
            <a:ext cx="2604101" cy="4105450"/>
            <a:chOff x="3305600" y="2430919"/>
            <a:chExt cx="2604101" cy="4156432"/>
          </a:xfrm>
        </p:grpSpPr>
        <p:sp>
          <p:nvSpPr>
            <p:cNvPr id="20" name="TextBox 19">
              <a:extLst>
                <a:ext uri="{FF2B5EF4-FFF2-40B4-BE49-F238E27FC236}">
                  <a16:creationId xmlns:a16="http://schemas.microsoft.com/office/drawing/2014/main" id="{051185DA-964A-411C-87D9-F1EF5F944A67}"/>
                </a:ext>
              </a:extLst>
            </p:cNvPr>
            <p:cNvSpPr txBox="1"/>
            <p:nvPr/>
          </p:nvSpPr>
          <p:spPr>
            <a:xfrm>
              <a:off x="3436537" y="2772572"/>
              <a:ext cx="2251388" cy="584775"/>
            </a:xfrm>
            <a:prstGeom prst="rect">
              <a:avLst/>
            </a:prstGeom>
            <a:noFill/>
          </p:spPr>
          <p:txBody>
            <a:bodyPr wrap="square" rtlCol="0">
              <a:spAutoFit/>
            </a:bodyPr>
            <a:lstStyle/>
            <a:p>
              <a:r>
                <a:rPr lang="en-GB" sz="1600" dirty="0">
                  <a:solidFill>
                    <a:schemeClr val="tx1">
                      <a:lumMod val="65000"/>
                      <a:lumOff val="35000"/>
                    </a:schemeClr>
                  </a:solidFill>
                </a:rPr>
                <a:t>Average household income</a:t>
              </a:r>
            </a:p>
          </p:txBody>
        </p:sp>
        <p:sp>
          <p:nvSpPr>
            <p:cNvPr id="21" name="TextBox 20">
              <a:extLst>
                <a:ext uri="{FF2B5EF4-FFF2-40B4-BE49-F238E27FC236}">
                  <a16:creationId xmlns:a16="http://schemas.microsoft.com/office/drawing/2014/main" id="{7A108E51-40BC-4AA5-BF5F-5BEA6427EFFF}"/>
                </a:ext>
              </a:extLst>
            </p:cNvPr>
            <p:cNvSpPr txBox="1"/>
            <p:nvPr/>
          </p:nvSpPr>
          <p:spPr>
            <a:xfrm>
              <a:off x="3446983" y="2430919"/>
              <a:ext cx="838691" cy="338554"/>
            </a:xfrm>
            <a:prstGeom prst="rect">
              <a:avLst/>
            </a:prstGeom>
            <a:noFill/>
          </p:spPr>
          <p:txBody>
            <a:bodyPr wrap="none" rtlCol="0">
              <a:spAutoFit/>
            </a:bodyPr>
            <a:lstStyle/>
            <a:p>
              <a:r>
                <a:rPr lang="en-GB" sz="1600" b="1" dirty="0">
                  <a:solidFill>
                    <a:schemeClr val="tx1">
                      <a:lumMod val="65000"/>
                      <a:lumOff val="35000"/>
                    </a:schemeClr>
                  </a:solidFill>
                </a:rPr>
                <a:t>Income</a:t>
              </a:r>
            </a:p>
          </p:txBody>
        </p:sp>
        <p:pic>
          <p:nvPicPr>
            <p:cNvPr id="12" name="Picture 11">
              <a:extLst>
                <a:ext uri="{FF2B5EF4-FFF2-40B4-BE49-F238E27FC236}">
                  <a16:creationId xmlns:a16="http://schemas.microsoft.com/office/drawing/2014/main" id="{FA96B21A-9B73-4B17-8E6D-B2B2F960737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05600" y="3718255"/>
              <a:ext cx="2604101" cy="2869096"/>
            </a:xfrm>
            <a:prstGeom prst="rect">
              <a:avLst/>
            </a:prstGeom>
          </p:spPr>
        </p:pic>
      </p:grpSp>
      <p:grpSp>
        <p:nvGrpSpPr>
          <p:cNvPr id="23" name="Group 22">
            <a:extLst>
              <a:ext uri="{FF2B5EF4-FFF2-40B4-BE49-F238E27FC236}">
                <a16:creationId xmlns:a16="http://schemas.microsoft.com/office/drawing/2014/main" id="{73D814FB-E621-498E-AED6-1B22142E400F}"/>
              </a:ext>
            </a:extLst>
          </p:cNvPr>
          <p:cNvGrpSpPr/>
          <p:nvPr/>
        </p:nvGrpSpPr>
        <p:grpSpPr>
          <a:xfrm>
            <a:off x="9215320" y="2331864"/>
            <a:ext cx="2609106" cy="4210564"/>
            <a:chOff x="9181998" y="2333874"/>
            <a:chExt cx="2609106" cy="4210564"/>
          </a:xfrm>
        </p:grpSpPr>
        <p:sp>
          <p:nvSpPr>
            <p:cNvPr id="41" name="TextBox 40">
              <a:extLst>
                <a:ext uri="{FF2B5EF4-FFF2-40B4-BE49-F238E27FC236}">
                  <a16:creationId xmlns:a16="http://schemas.microsoft.com/office/drawing/2014/main" id="{34A7BD33-A0CE-4EBB-AFDA-AE78ED831C1F}"/>
                </a:ext>
              </a:extLst>
            </p:cNvPr>
            <p:cNvSpPr txBox="1"/>
            <p:nvPr/>
          </p:nvSpPr>
          <p:spPr>
            <a:xfrm>
              <a:off x="9360857" y="2758381"/>
              <a:ext cx="2251388" cy="830997"/>
            </a:xfrm>
            <a:prstGeom prst="rect">
              <a:avLst/>
            </a:prstGeom>
            <a:noFill/>
          </p:spPr>
          <p:txBody>
            <a:bodyPr wrap="square" rtlCol="0">
              <a:spAutoFit/>
            </a:bodyPr>
            <a:lstStyle/>
            <a:p>
              <a:r>
                <a:rPr lang="en-GB" sz="1600" dirty="0">
                  <a:solidFill>
                    <a:schemeClr val="tx1">
                      <a:lumMod val="65000"/>
                      <a:lumOff val="35000"/>
                    </a:schemeClr>
                  </a:solidFill>
                </a:rPr>
                <a:t>The percentage of people aged 18-65 who are employed</a:t>
              </a:r>
            </a:p>
          </p:txBody>
        </p:sp>
        <p:sp>
          <p:nvSpPr>
            <p:cNvPr id="46" name="TextBox 45">
              <a:extLst>
                <a:ext uri="{FF2B5EF4-FFF2-40B4-BE49-F238E27FC236}">
                  <a16:creationId xmlns:a16="http://schemas.microsoft.com/office/drawing/2014/main" id="{7A5FF06D-E4A0-47FC-9A11-BDF09297F473}"/>
                </a:ext>
              </a:extLst>
            </p:cNvPr>
            <p:cNvSpPr txBox="1"/>
            <p:nvPr/>
          </p:nvSpPr>
          <p:spPr>
            <a:xfrm>
              <a:off x="9360857" y="2333874"/>
              <a:ext cx="2021243" cy="338554"/>
            </a:xfrm>
            <a:prstGeom prst="rect">
              <a:avLst/>
            </a:prstGeom>
            <a:noFill/>
          </p:spPr>
          <p:txBody>
            <a:bodyPr wrap="square" rtlCol="0">
              <a:spAutoFit/>
            </a:bodyPr>
            <a:lstStyle/>
            <a:p>
              <a:r>
                <a:rPr lang="en-GB" sz="1600" b="1" dirty="0">
                  <a:solidFill>
                    <a:schemeClr val="tx1">
                      <a:lumMod val="65000"/>
                      <a:lumOff val="35000"/>
                    </a:schemeClr>
                  </a:solidFill>
                </a:rPr>
                <a:t>Employment Rate</a:t>
              </a:r>
            </a:p>
          </p:txBody>
        </p:sp>
        <p:pic>
          <p:nvPicPr>
            <p:cNvPr id="19" name="Picture 18">
              <a:extLst>
                <a:ext uri="{FF2B5EF4-FFF2-40B4-BE49-F238E27FC236}">
                  <a16:creationId xmlns:a16="http://schemas.microsoft.com/office/drawing/2014/main" id="{F7810953-B08A-4D54-85C9-32664EDADAF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181998" y="3752713"/>
              <a:ext cx="2609106" cy="2791725"/>
            </a:xfrm>
            <a:prstGeom prst="rect">
              <a:avLst/>
            </a:prstGeom>
          </p:spPr>
        </p:pic>
      </p:grpSp>
      <p:sp>
        <p:nvSpPr>
          <p:cNvPr id="25" name="Rectangle 24">
            <a:extLst>
              <a:ext uri="{FF2B5EF4-FFF2-40B4-BE49-F238E27FC236}">
                <a16:creationId xmlns:a16="http://schemas.microsoft.com/office/drawing/2014/main" id="{096907D9-BB56-4BA3-9E01-505AFA7464B1}"/>
              </a:ext>
            </a:extLst>
          </p:cNvPr>
          <p:cNvSpPr/>
          <p:nvPr/>
        </p:nvSpPr>
        <p:spPr>
          <a:xfrm>
            <a:off x="0" y="3610745"/>
            <a:ext cx="11760000" cy="2954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2400" dirty="0">
              <a:solidFill>
                <a:schemeClr val="tx1"/>
              </a:solidFill>
            </a:endParaRPr>
          </a:p>
          <a:p>
            <a:pPr algn="ctr"/>
            <a:r>
              <a:rPr lang="en-GB" sz="2000" dirty="0">
                <a:solidFill>
                  <a:schemeClr val="tx1"/>
                </a:solidFill>
              </a:rPr>
              <a:t>These five factors were the most important in determining</a:t>
            </a:r>
          </a:p>
          <a:p>
            <a:pPr algn="ctr"/>
            <a:r>
              <a:rPr lang="en-GB" sz="2000" dirty="0">
                <a:solidFill>
                  <a:schemeClr val="tx1"/>
                </a:solidFill>
              </a:rPr>
              <a:t>Life expectancy in Local Authorities </a:t>
            </a:r>
          </a:p>
        </p:txBody>
      </p:sp>
      <p:sp>
        <p:nvSpPr>
          <p:cNvPr id="49" name="Rectangle 48">
            <a:extLst>
              <a:ext uri="{FF2B5EF4-FFF2-40B4-BE49-F238E27FC236}">
                <a16:creationId xmlns:a16="http://schemas.microsoft.com/office/drawing/2014/main" id="{C443CE26-61A1-4E87-8FD0-A20A7BC8A164}"/>
              </a:ext>
            </a:extLst>
          </p:cNvPr>
          <p:cNvSpPr/>
          <p:nvPr/>
        </p:nvSpPr>
        <p:spPr>
          <a:xfrm>
            <a:off x="571265" y="2331864"/>
            <a:ext cx="10917050" cy="1292665"/>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5636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childTnLst>
                          </p:cTn>
                        </p:par>
                        <p:par>
                          <p:cTn id="32" fill="hold">
                            <p:stCondLst>
                              <p:cond delay="500"/>
                            </p:stCondLst>
                            <p:childTnLst>
                              <p:par>
                                <p:cTn id="33" presetID="1" presetClass="entr" presetSubtype="0"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16"/>
                                        </p:tgtEl>
                                      </p:cBhvr>
                                    </p:animEffect>
                                    <p:set>
                                      <p:cBhvr>
                                        <p:cTn id="39" dur="1" fill="hold">
                                          <p:stCondLst>
                                            <p:cond delay="499"/>
                                          </p:stCondLst>
                                        </p:cTn>
                                        <p:tgtEl>
                                          <p:spTgt spid="16"/>
                                        </p:tgtEl>
                                        <p:attrNameLst>
                                          <p:attrName>style.visibility</p:attrName>
                                        </p:attrNameLst>
                                      </p:cBhvr>
                                      <p:to>
                                        <p:strVal val="hidden"/>
                                      </p:to>
                                    </p:set>
                                  </p:childTnLst>
                                </p:cTn>
                              </p:par>
                              <p:par>
                                <p:cTn id="40" presetID="1" presetClass="entr" presetSubtype="0" fill="hold" nodeType="withEffect">
                                  <p:stCondLst>
                                    <p:cond delay="500"/>
                                  </p:stCondLst>
                                  <p:childTnLst>
                                    <p:set>
                                      <p:cBhvr>
                                        <p:cTn id="41" dur="1" fill="hold">
                                          <p:stCondLst>
                                            <p:cond delay="0"/>
                                          </p:stCondLst>
                                        </p:cTn>
                                        <p:tgtEl>
                                          <p:spTgt spid="1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 presetClass="entr" presetSubtype="0" fill="hold" nodeType="withEffect">
                                  <p:stCondLst>
                                    <p:cond delay="50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18"/>
                                        </p:tgtEl>
                                      </p:cBhvr>
                                    </p:animEffect>
                                    <p:set>
                                      <p:cBhvr>
                                        <p:cTn id="53" dur="1" fill="hold">
                                          <p:stCondLst>
                                            <p:cond delay="499"/>
                                          </p:stCondLst>
                                        </p:cTn>
                                        <p:tgtEl>
                                          <p:spTgt spid="18"/>
                                        </p:tgtEl>
                                        <p:attrNameLst>
                                          <p:attrName>style.visibility</p:attrName>
                                        </p:attrNameLst>
                                      </p:cBhvr>
                                      <p:to>
                                        <p:strVal val="hidden"/>
                                      </p:to>
                                    </p:set>
                                  </p:childTnLst>
                                </p:cTn>
                              </p:par>
                            </p:childTnLst>
                          </p:cTn>
                        </p:par>
                        <p:par>
                          <p:cTn id="54" fill="hold">
                            <p:stCondLst>
                              <p:cond delay="500"/>
                            </p:stCondLst>
                            <p:childTnLst>
                              <p:par>
                                <p:cTn id="55" presetID="1" presetClass="entr" presetSubtype="0" fill="hold" nodeType="after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animBg="1"/>
      <p:bldP spid="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BD2CBAE9-BDE3-4EAF-B5A6-6A65A64B2A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77313" y="2804080"/>
            <a:ext cx="4688528" cy="3498234"/>
          </a:xfrm>
          <a:prstGeom prst="rect">
            <a:avLst/>
          </a:prstGeom>
        </p:spPr>
      </p:pic>
      <p:sp>
        <p:nvSpPr>
          <p:cNvPr id="2" name="Title 1">
            <a:extLst>
              <a:ext uri="{FF2B5EF4-FFF2-40B4-BE49-F238E27FC236}">
                <a16:creationId xmlns:a16="http://schemas.microsoft.com/office/drawing/2014/main" id="{C5990D3A-C9F5-4536-A259-1225B805BE08}"/>
              </a:ext>
            </a:extLst>
          </p:cNvPr>
          <p:cNvSpPr>
            <a:spLocks noGrp="1"/>
          </p:cNvSpPr>
          <p:nvPr>
            <p:ph type="title"/>
          </p:nvPr>
        </p:nvSpPr>
        <p:spPr/>
        <p:txBody>
          <a:bodyPr/>
          <a:lstStyle/>
          <a:p>
            <a:r>
              <a:rPr lang="en-GB" dirty="0"/>
              <a:t>These factors explain &gt;70% of the life expectancy differences</a:t>
            </a:r>
          </a:p>
        </p:txBody>
      </p:sp>
      <p:sp>
        <p:nvSpPr>
          <p:cNvPr id="4" name="Text Placeholder 3">
            <a:extLst>
              <a:ext uri="{FF2B5EF4-FFF2-40B4-BE49-F238E27FC236}">
                <a16:creationId xmlns:a16="http://schemas.microsoft.com/office/drawing/2014/main" id="{EF09B47C-4283-49D1-8297-36886105094F}"/>
              </a:ext>
            </a:extLst>
          </p:cNvPr>
          <p:cNvSpPr>
            <a:spLocks noGrp="1"/>
          </p:cNvSpPr>
          <p:nvPr>
            <p:ph type="body" idx="1"/>
          </p:nvPr>
        </p:nvSpPr>
        <p:spPr>
          <a:xfrm>
            <a:off x="432000" y="2307689"/>
            <a:ext cx="7096972" cy="517630"/>
          </a:xfrm>
        </p:spPr>
        <p:txBody>
          <a:bodyPr/>
          <a:lstStyle/>
          <a:p>
            <a:r>
              <a:rPr lang="en-GB" sz="2000" dirty="0"/>
              <a:t>Predicted Life Expectancy plotted against Actual Life Expectancy</a:t>
            </a:r>
          </a:p>
          <a:p>
            <a:endParaRPr lang="en-GB" sz="2000" dirty="0"/>
          </a:p>
        </p:txBody>
      </p:sp>
      <p:sp>
        <p:nvSpPr>
          <p:cNvPr id="7" name="Slide Number Placeholder 6">
            <a:extLst>
              <a:ext uri="{FF2B5EF4-FFF2-40B4-BE49-F238E27FC236}">
                <a16:creationId xmlns:a16="http://schemas.microsoft.com/office/drawing/2014/main" id="{C6BF8FEE-00AD-4B1C-ABB2-637DDB34BFA6}"/>
              </a:ext>
            </a:extLst>
          </p:cNvPr>
          <p:cNvSpPr>
            <a:spLocks noGrp="1"/>
          </p:cNvSpPr>
          <p:nvPr>
            <p:ph type="sldNum" sz="quarter" idx="33"/>
          </p:nvPr>
        </p:nvSpPr>
        <p:spPr/>
        <p:txBody>
          <a:bodyPr/>
          <a:lstStyle/>
          <a:p>
            <a:fld id="{19B51A1E-902D-48AF-9020-955120F399B6}" type="slidenum">
              <a:rPr lang="en-US" noProof="0" smtClean="0"/>
              <a:pPr/>
              <a:t>5</a:t>
            </a:fld>
            <a:endParaRPr lang="en-US" noProof="0" dirty="0"/>
          </a:p>
        </p:txBody>
      </p:sp>
      <p:sp>
        <p:nvSpPr>
          <p:cNvPr id="9" name="TextBox 8">
            <a:extLst>
              <a:ext uri="{FF2B5EF4-FFF2-40B4-BE49-F238E27FC236}">
                <a16:creationId xmlns:a16="http://schemas.microsoft.com/office/drawing/2014/main" id="{C287195F-3514-4020-9826-F48110C3D316}"/>
              </a:ext>
            </a:extLst>
          </p:cNvPr>
          <p:cNvSpPr txBox="1"/>
          <p:nvPr/>
        </p:nvSpPr>
        <p:spPr>
          <a:xfrm>
            <a:off x="7765503" y="4208152"/>
            <a:ext cx="3709102" cy="1477328"/>
          </a:xfrm>
          <a:prstGeom prst="rect">
            <a:avLst/>
          </a:prstGeom>
          <a:noFill/>
        </p:spPr>
        <p:txBody>
          <a:bodyPr wrap="square" rtlCol="0">
            <a:spAutoFit/>
          </a:bodyPr>
          <a:lstStyle/>
          <a:p>
            <a:r>
              <a:rPr lang="en-GB" dirty="0"/>
              <a:t>The model works well, but if it predicted life expectancy with complete accuracy then all the Local Authorities would fall along a single line and the R</a:t>
            </a:r>
            <a:r>
              <a:rPr lang="en-GB" baseline="30000" dirty="0"/>
              <a:t>2  </a:t>
            </a:r>
            <a:r>
              <a:rPr lang="en-GB" dirty="0"/>
              <a:t>value would be 1.</a:t>
            </a:r>
          </a:p>
        </p:txBody>
      </p:sp>
      <p:sp>
        <p:nvSpPr>
          <p:cNvPr id="10" name="Rectangle 9">
            <a:extLst>
              <a:ext uri="{FF2B5EF4-FFF2-40B4-BE49-F238E27FC236}">
                <a16:creationId xmlns:a16="http://schemas.microsoft.com/office/drawing/2014/main" id="{FDFE0688-B51C-44D5-AA1B-3FE03BD77D6E}"/>
              </a:ext>
            </a:extLst>
          </p:cNvPr>
          <p:cNvSpPr/>
          <p:nvPr/>
        </p:nvSpPr>
        <p:spPr>
          <a:xfrm>
            <a:off x="3411292" y="3000467"/>
            <a:ext cx="1807535" cy="669231"/>
          </a:xfrm>
          <a:prstGeom prst="rect">
            <a:avLst/>
          </a:prstGeom>
          <a:solidFill>
            <a:srgbClr val="FFE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lumMod val="75000"/>
                    <a:lumOff val="25000"/>
                  </a:schemeClr>
                </a:solidFill>
              </a:rPr>
              <a:t>Local Authorities with a </a:t>
            </a:r>
            <a:r>
              <a:rPr lang="en-GB" sz="1200" b="1" dirty="0">
                <a:solidFill>
                  <a:schemeClr val="tx1">
                    <a:lumMod val="75000"/>
                    <a:lumOff val="25000"/>
                  </a:schemeClr>
                </a:solidFill>
              </a:rPr>
              <a:t>lower</a:t>
            </a:r>
            <a:r>
              <a:rPr lang="en-GB" sz="1200" dirty="0">
                <a:solidFill>
                  <a:schemeClr val="tx1">
                    <a:lumMod val="75000"/>
                    <a:lumOff val="25000"/>
                  </a:schemeClr>
                </a:solidFill>
              </a:rPr>
              <a:t> than predicted life expectancy</a:t>
            </a:r>
          </a:p>
        </p:txBody>
      </p:sp>
      <p:sp>
        <p:nvSpPr>
          <p:cNvPr id="11" name="Rectangle 10">
            <a:extLst>
              <a:ext uri="{FF2B5EF4-FFF2-40B4-BE49-F238E27FC236}">
                <a16:creationId xmlns:a16="http://schemas.microsoft.com/office/drawing/2014/main" id="{43BF9E5A-54B2-4BCF-BE69-A4B07C054222}"/>
              </a:ext>
            </a:extLst>
          </p:cNvPr>
          <p:cNvSpPr/>
          <p:nvPr/>
        </p:nvSpPr>
        <p:spPr>
          <a:xfrm>
            <a:off x="5527172" y="5088725"/>
            <a:ext cx="1807535" cy="6692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lumMod val="75000"/>
                    <a:lumOff val="25000"/>
                  </a:schemeClr>
                </a:solidFill>
              </a:rPr>
              <a:t>Local Authorities with a </a:t>
            </a:r>
            <a:r>
              <a:rPr lang="en-GB" sz="1200" b="1" dirty="0">
                <a:solidFill>
                  <a:schemeClr val="tx1">
                    <a:lumMod val="75000"/>
                    <a:lumOff val="25000"/>
                  </a:schemeClr>
                </a:solidFill>
              </a:rPr>
              <a:t>higher</a:t>
            </a:r>
            <a:r>
              <a:rPr lang="en-GB" sz="1200" dirty="0">
                <a:solidFill>
                  <a:schemeClr val="tx1">
                    <a:lumMod val="75000"/>
                    <a:lumOff val="25000"/>
                  </a:schemeClr>
                </a:solidFill>
              </a:rPr>
              <a:t> than predicted life expectancy</a:t>
            </a:r>
          </a:p>
        </p:txBody>
      </p:sp>
      <p:grpSp>
        <p:nvGrpSpPr>
          <p:cNvPr id="12" name="Group 11">
            <a:extLst>
              <a:ext uri="{FF2B5EF4-FFF2-40B4-BE49-F238E27FC236}">
                <a16:creationId xmlns:a16="http://schemas.microsoft.com/office/drawing/2014/main" id="{24A5FF5E-3F83-405C-A608-E6D2FB2BA4E5}"/>
              </a:ext>
            </a:extLst>
          </p:cNvPr>
          <p:cNvGrpSpPr/>
          <p:nvPr/>
        </p:nvGrpSpPr>
        <p:grpSpPr>
          <a:xfrm>
            <a:off x="2618962" y="2914579"/>
            <a:ext cx="338554" cy="3139925"/>
            <a:chOff x="111437" y="3043449"/>
            <a:chExt cx="338554" cy="3139925"/>
          </a:xfrm>
        </p:grpSpPr>
        <p:sp>
          <p:nvSpPr>
            <p:cNvPr id="13" name="TextBox 12">
              <a:extLst>
                <a:ext uri="{FF2B5EF4-FFF2-40B4-BE49-F238E27FC236}">
                  <a16:creationId xmlns:a16="http://schemas.microsoft.com/office/drawing/2014/main" id="{71FF46CC-6368-48F8-A2C0-C9BFB3379A2B}"/>
                </a:ext>
              </a:extLst>
            </p:cNvPr>
            <p:cNvSpPr txBox="1"/>
            <p:nvPr/>
          </p:nvSpPr>
          <p:spPr>
            <a:xfrm rot="16200000">
              <a:off x="-947347" y="4786036"/>
              <a:ext cx="2456122" cy="338554"/>
            </a:xfrm>
            <a:prstGeom prst="rect">
              <a:avLst/>
            </a:prstGeom>
            <a:noFill/>
          </p:spPr>
          <p:txBody>
            <a:bodyPr wrap="none" rtlCol="0">
              <a:spAutoFit/>
            </a:bodyPr>
            <a:lstStyle/>
            <a:p>
              <a:r>
                <a:rPr lang="en-GB" sz="1600" b="1" dirty="0">
                  <a:solidFill>
                    <a:schemeClr val="tx1">
                      <a:lumMod val="65000"/>
                      <a:lumOff val="35000"/>
                    </a:schemeClr>
                  </a:solidFill>
                </a:rPr>
                <a:t>Predicted Life Expectancy</a:t>
              </a:r>
            </a:p>
          </p:txBody>
        </p:sp>
        <p:cxnSp>
          <p:nvCxnSpPr>
            <p:cNvPr id="14" name="Straight Arrow Connector 13">
              <a:extLst>
                <a:ext uri="{FF2B5EF4-FFF2-40B4-BE49-F238E27FC236}">
                  <a16:creationId xmlns:a16="http://schemas.microsoft.com/office/drawing/2014/main" id="{84DCEF56-DA91-41AB-BE39-FE03182F93C9}"/>
                </a:ext>
              </a:extLst>
            </p:cNvPr>
            <p:cNvCxnSpPr>
              <a:cxnSpLocks/>
            </p:cNvCxnSpPr>
            <p:nvPr/>
          </p:nvCxnSpPr>
          <p:spPr>
            <a:xfrm flipH="1" flipV="1">
              <a:off x="280714" y="3043449"/>
              <a:ext cx="7694" cy="553257"/>
            </a:xfrm>
            <a:prstGeom prst="straightConnector1">
              <a:avLst/>
            </a:prstGeom>
            <a:ln w="57150">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grpSp>
      <p:grpSp>
        <p:nvGrpSpPr>
          <p:cNvPr id="15" name="Group 14">
            <a:extLst>
              <a:ext uri="{FF2B5EF4-FFF2-40B4-BE49-F238E27FC236}">
                <a16:creationId xmlns:a16="http://schemas.microsoft.com/office/drawing/2014/main" id="{0CF3DE11-12FB-4C27-8993-688CE59D871B}"/>
              </a:ext>
            </a:extLst>
          </p:cNvPr>
          <p:cNvGrpSpPr/>
          <p:nvPr/>
        </p:nvGrpSpPr>
        <p:grpSpPr>
          <a:xfrm rot="5400000">
            <a:off x="5049550" y="4901629"/>
            <a:ext cx="338554" cy="3139924"/>
            <a:chOff x="111438" y="3043449"/>
            <a:chExt cx="338554" cy="3139924"/>
          </a:xfrm>
        </p:grpSpPr>
        <p:sp>
          <p:nvSpPr>
            <p:cNvPr id="16" name="TextBox 15">
              <a:extLst>
                <a:ext uri="{FF2B5EF4-FFF2-40B4-BE49-F238E27FC236}">
                  <a16:creationId xmlns:a16="http://schemas.microsoft.com/office/drawing/2014/main" id="{5AA36D93-E511-490F-9892-465D9DA31783}"/>
                </a:ext>
              </a:extLst>
            </p:cNvPr>
            <p:cNvSpPr txBox="1"/>
            <p:nvPr/>
          </p:nvSpPr>
          <p:spPr>
            <a:xfrm rot="16200000">
              <a:off x="-804679" y="4928703"/>
              <a:ext cx="2170787" cy="338554"/>
            </a:xfrm>
            <a:prstGeom prst="rect">
              <a:avLst/>
            </a:prstGeom>
            <a:noFill/>
          </p:spPr>
          <p:txBody>
            <a:bodyPr wrap="none" rtlCol="0">
              <a:spAutoFit/>
            </a:bodyPr>
            <a:lstStyle/>
            <a:p>
              <a:r>
                <a:rPr lang="en-GB" sz="1600" b="1" dirty="0">
                  <a:solidFill>
                    <a:schemeClr val="tx1">
                      <a:lumMod val="65000"/>
                      <a:lumOff val="35000"/>
                    </a:schemeClr>
                  </a:solidFill>
                </a:rPr>
                <a:t>Actual Life Expectancy</a:t>
              </a:r>
            </a:p>
          </p:txBody>
        </p:sp>
        <p:cxnSp>
          <p:nvCxnSpPr>
            <p:cNvPr id="17" name="Straight Arrow Connector 16">
              <a:extLst>
                <a:ext uri="{FF2B5EF4-FFF2-40B4-BE49-F238E27FC236}">
                  <a16:creationId xmlns:a16="http://schemas.microsoft.com/office/drawing/2014/main" id="{07E34541-C82B-4453-8819-06651CE059DF}"/>
                </a:ext>
              </a:extLst>
            </p:cNvPr>
            <p:cNvCxnSpPr>
              <a:cxnSpLocks/>
            </p:cNvCxnSpPr>
            <p:nvPr/>
          </p:nvCxnSpPr>
          <p:spPr>
            <a:xfrm flipH="1" flipV="1">
              <a:off x="280714" y="3043449"/>
              <a:ext cx="7694" cy="553257"/>
            </a:xfrm>
            <a:prstGeom prst="straightConnector1">
              <a:avLst/>
            </a:prstGeom>
            <a:ln w="57150">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grpSp>
      <p:sp>
        <p:nvSpPr>
          <p:cNvPr id="18" name="Text Placeholder 2">
            <a:extLst>
              <a:ext uri="{FF2B5EF4-FFF2-40B4-BE49-F238E27FC236}">
                <a16:creationId xmlns:a16="http://schemas.microsoft.com/office/drawing/2014/main" id="{8D2132DA-9581-40E3-9C38-9F8B6959915B}"/>
              </a:ext>
            </a:extLst>
          </p:cNvPr>
          <p:cNvSpPr>
            <a:spLocks noGrp="1"/>
          </p:cNvSpPr>
          <p:nvPr>
            <p:ph type="body" sz="quarter" idx="32"/>
          </p:nvPr>
        </p:nvSpPr>
        <p:spPr>
          <a:xfrm>
            <a:off x="432487" y="971174"/>
            <a:ext cx="11339513" cy="714474"/>
          </a:xfrm>
        </p:spPr>
        <p:txBody>
          <a:bodyPr/>
          <a:lstStyle/>
          <a:p>
            <a:r>
              <a:rPr lang="en-GB" dirty="0"/>
              <a:t>A model was built using the five demographic and health indicators. The model predicts life expectancy in each Local Authority based on the make up of the population in each area and </a:t>
            </a:r>
            <a:r>
              <a:rPr lang="en-GB" b="1" dirty="0"/>
              <a:t>closely mirrors actual life expectancy</a:t>
            </a:r>
            <a:r>
              <a:rPr lang="en-GB" dirty="0"/>
              <a:t>.</a:t>
            </a:r>
          </a:p>
        </p:txBody>
      </p:sp>
      <p:sp>
        <p:nvSpPr>
          <p:cNvPr id="21" name="Arrow: Right 20">
            <a:extLst>
              <a:ext uri="{FF2B5EF4-FFF2-40B4-BE49-F238E27FC236}">
                <a16:creationId xmlns:a16="http://schemas.microsoft.com/office/drawing/2014/main" id="{012B15B8-D322-43AE-9B60-1AE6DA2AD719}"/>
              </a:ext>
            </a:extLst>
          </p:cNvPr>
          <p:cNvSpPr/>
          <p:nvPr/>
        </p:nvSpPr>
        <p:spPr>
          <a:xfrm>
            <a:off x="442782" y="3345716"/>
            <a:ext cx="1873298" cy="439476"/>
          </a:xfrm>
          <a:prstGeom prst="rightArrow">
            <a:avLst>
              <a:gd name="adj1" fmla="val 66451"/>
              <a:gd name="adj2" fmla="val 51645"/>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lumMod val="65000"/>
                    <a:lumOff val="35000"/>
                  </a:schemeClr>
                </a:solidFill>
              </a:rPr>
              <a:t>Income</a:t>
            </a:r>
          </a:p>
        </p:txBody>
      </p:sp>
      <p:sp>
        <p:nvSpPr>
          <p:cNvPr id="23" name="Arrow: Right 22">
            <a:extLst>
              <a:ext uri="{FF2B5EF4-FFF2-40B4-BE49-F238E27FC236}">
                <a16:creationId xmlns:a16="http://schemas.microsoft.com/office/drawing/2014/main" id="{F74EC635-FEEF-461F-BD50-B9CBAFBFBE1B}"/>
              </a:ext>
            </a:extLst>
          </p:cNvPr>
          <p:cNvSpPr/>
          <p:nvPr/>
        </p:nvSpPr>
        <p:spPr>
          <a:xfrm>
            <a:off x="442782" y="3879416"/>
            <a:ext cx="1873298" cy="439476"/>
          </a:xfrm>
          <a:prstGeom prst="rightArrow">
            <a:avLst>
              <a:gd name="adj1" fmla="val 66451"/>
              <a:gd name="adj2" fmla="val 51645"/>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lumMod val="65000"/>
                    <a:lumOff val="35000"/>
                  </a:schemeClr>
                </a:solidFill>
              </a:rPr>
              <a:t>Low Qualifications</a:t>
            </a:r>
          </a:p>
        </p:txBody>
      </p:sp>
      <p:sp>
        <p:nvSpPr>
          <p:cNvPr id="24" name="Arrow: Right 23">
            <a:extLst>
              <a:ext uri="{FF2B5EF4-FFF2-40B4-BE49-F238E27FC236}">
                <a16:creationId xmlns:a16="http://schemas.microsoft.com/office/drawing/2014/main" id="{A4DB14B0-2622-480C-8A53-8752F590CFC4}"/>
              </a:ext>
            </a:extLst>
          </p:cNvPr>
          <p:cNvSpPr/>
          <p:nvPr/>
        </p:nvSpPr>
        <p:spPr>
          <a:xfrm>
            <a:off x="449363" y="4413116"/>
            <a:ext cx="1873298" cy="439476"/>
          </a:xfrm>
          <a:prstGeom prst="rightArrow">
            <a:avLst>
              <a:gd name="adj1" fmla="val 66451"/>
              <a:gd name="adj2" fmla="val 51645"/>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lumMod val="65000"/>
                    <a:lumOff val="35000"/>
                  </a:schemeClr>
                </a:solidFill>
              </a:rPr>
              <a:t>Smoking</a:t>
            </a:r>
          </a:p>
        </p:txBody>
      </p:sp>
      <p:sp>
        <p:nvSpPr>
          <p:cNvPr id="25" name="Arrow: Right 24">
            <a:extLst>
              <a:ext uri="{FF2B5EF4-FFF2-40B4-BE49-F238E27FC236}">
                <a16:creationId xmlns:a16="http://schemas.microsoft.com/office/drawing/2014/main" id="{FBB2DDFD-1049-43D6-9234-006B2371A85C}"/>
              </a:ext>
            </a:extLst>
          </p:cNvPr>
          <p:cNvSpPr/>
          <p:nvPr/>
        </p:nvSpPr>
        <p:spPr>
          <a:xfrm>
            <a:off x="449363" y="4946816"/>
            <a:ext cx="1873298" cy="439476"/>
          </a:xfrm>
          <a:prstGeom prst="rightArrow">
            <a:avLst>
              <a:gd name="adj1" fmla="val 66451"/>
              <a:gd name="adj2" fmla="val 51645"/>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lumMod val="65000"/>
                    <a:lumOff val="35000"/>
                  </a:schemeClr>
                </a:solidFill>
              </a:rPr>
              <a:t>Employment rate</a:t>
            </a:r>
          </a:p>
        </p:txBody>
      </p:sp>
      <p:sp>
        <p:nvSpPr>
          <p:cNvPr id="26" name="Arrow: Right 25">
            <a:extLst>
              <a:ext uri="{FF2B5EF4-FFF2-40B4-BE49-F238E27FC236}">
                <a16:creationId xmlns:a16="http://schemas.microsoft.com/office/drawing/2014/main" id="{881C5012-D0DD-4362-A96E-1C400393AB64}"/>
              </a:ext>
            </a:extLst>
          </p:cNvPr>
          <p:cNvSpPr/>
          <p:nvPr/>
        </p:nvSpPr>
        <p:spPr>
          <a:xfrm>
            <a:off x="432000" y="5480516"/>
            <a:ext cx="1873298" cy="439476"/>
          </a:xfrm>
          <a:prstGeom prst="rightArrow">
            <a:avLst>
              <a:gd name="adj1" fmla="val 66451"/>
              <a:gd name="adj2" fmla="val 51645"/>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lumMod val="65000"/>
                    <a:lumOff val="35000"/>
                  </a:schemeClr>
                </a:solidFill>
              </a:rPr>
              <a:t>Childhood obesity</a:t>
            </a:r>
          </a:p>
        </p:txBody>
      </p:sp>
      <p:sp>
        <p:nvSpPr>
          <p:cNvPr id="27" name="TextBox 26">
            <a:extLst>
              <a:ext uri="{FF2B5EF4-FFF2-40B4-BE49-F238E27FC236}">
                <a16:creationId xmlns:a16="http://schemas.microsoft.com/office/drawing/2014/main" id="{14E9F1A1-B9E7-4B78-AFC8-BB2E6A9455C1}"/>
              </a:ext>
            </a:extLst>
          </p:cNvPr>
          <p:cNvSpPr txBox="1"/>
          <p:nvPr/>
        </p:nvSpPr>
        <p:spPr>
          <a:xfrm>
            <a:off x="366147" y="2913344"/>
            <a:ext cx="1887568" cy="338554"/>
          </a:xfrm>
          <a:prstGeom prst="rect">
            <a:avLst/>
          </a:prstGeom>
          <a:noFill/>
        </p:spPr>
        <p:txBody>
          <a:bodyPr wrap="none" rtlCol="0">
            <a:spAutoFit/>
          </a:bodyPr>
          <a:lstStyle/>
          <a:p>
            <a:r>
              <a:rPr lang="en-GB" sz="1600" i="1" dirty="0"/>
              <a:t>Factors in the model</a:t>
            </a:r>
          </a:p>
        </p:txBody>
      </p:sp>
      <p:sp>
        <p:nvSpPr>
          <p:cNvPr id="28" name="TextBox 27">
            <a:extLst>
              <a:ext uri="{FF2B5EF4-FFF2-40B4-BE49-F238E27FC236}">
                <a16:creationId xmlns:a16="http://schemas.microsoft.com/office/drawing/2014/main" id="{34CC3CFF-963D-4AD6-A7F5-AA13F7711A77}"/>
              </a:ext>
            </a:extLst>
          </p:cNvPr>
          <p:cNvSpPr txBox="1"/>
          <p:nvPr/>
        </p:nvSpPr>
        <p:spPr>
          <a:xfrm>
            <a:off x="7765503" y="2734917"/>
            <a:ext cx="3709102" cy="1200329"/>
          </a:xfrm>
          <a:prstGeom prst="rect">
            <a:avLst/>
          </a:prstGeom>
          <a:noFill/>
        </p:spPr>
        <p:txBody>
          <a:bodyPr wrap="square" rtlCol="0">
            <a:spAutoFit/>
          </a:bodyPr>
          <a:lstStyle/>
          <a:p>
            <a:r>
              <a:rPr lang="en-GB" dirty="0"/>
              <a:t>With an R</a:t>
            </a:r>
            <a:r>
              <a:rPr lang="en-GB" baseline="30000" dirty="0"/>
              <a:t>2  </a:t>
            </a:r>
            <a:r>
              <a:rPr lang="en-GB" dirty="0"/>
              <a:t>value of 0.73*, the model explains 73% of the variance in life expectancies between Local Authorities. </a:t>
            </a:r>
          </a:p>
        </p:txBody>
      </p:sp>
      <p:sp>
        <p:nvSpPr>
          <p:cNvPr id="29" name="TextBox 28">
            <a:extLst>
              <a:ext uri="{FF2B5EF4-FFF2-40B4-BE49-F238E27FC236}">
                <a16:creationId xmlns:a16="http://schemas.microsoft.com/office/drawing/2014/main" id="{4CFB178B-30B6-4528-99CE-AE2EBF049D99}"/>
              </a:ext>
            </a:extLst>
          </p:cNvPr>
          <p:cNvSpPr txBox="1"/>
          <p:nvPr/>
        </p:nvSpPr>
        <p:spPr>
          <a:xfrm>
            <a:off x="7765503" y="6471590"/>
            <a:ext cx="2970685" cy="307777"/>
          </a:xfrm>
          <a:prstGeom prst="rect">
            <a:avLst/>
          </a:prstGeom>
          <a:noFill/>
        </p:spPr>
        <p:txBody>
          <a:bodyPr wrap="none" rtlCol="0">
            <a:spAutoFit/>
          </a:bodyPr>
          <a:lstStyle/>
          <a:p>
            <a:r>
              <a:rPr lang="en-GB" sz="1400" dirty="0">
                <a:solidFill>
                  <a:schemeClr val="tx1">
                    <a:lumMod val="50000"/>
                    <a:lumOff val="50000"/>
                  </a:schemeClr>
                </a:solidFill>
              </a:rPr>
              <a:t>* See appendix for explanation of </a:t>
            </a:r>
            <a:r>
              <a:rPr lang="en-GB" sz="1400" dirty="0"/>
              <a:t>R</a:t>
            </a:r>
            <a:r>
              <a:rPr lang="en-GB" sz="1400" baseline="30000" dirty="0"/>
              <a:t>2</a:t>
            </a:r>
            <a:r>
              <a:rPr lang="en-GB" sz="1400" dirty="0">
                <a:solidFill>
                  <a:schemeClr val="tx1">
                    <a:lumMod val="50000"/>
                    <a:lumOff val="50000"/>
                  </a:schemeClr>
                </a:solidFill>
              </a:rPr>
              <a:t> </a:t>
            </a:r>
          </a:p>
        </p:txBody>
      </p:sp>
      <p:cxnSp>
        <p:nvCxnSpPr>
          <p:cNvPr id="32" name="Straight Connector 31">
            <a:extLst>
              <a:ext uri="{FF2B5EF4-FFF2-40B4-BE49-F238E27FC236}">
                <a16:creationId xmlns:a16="http://schemas.microsoft.com/office/drawing/2014/main" id="{CA4BBD64-CC91-4424-900D-4E7DCFF101DE}"/>
              </a:ext>
            </a:extLst>
          </p:cNvPr>
          <p:cNvCxnSpPr>
            <a:cxnSpLocks/>
          </p:cNvCxnSpPr>
          <p:nvPr/>
        </p:nvCxnSpPr>
        <p:spPr>
          <a:xfrm flipV="1">
            <a:off x="3215868" y="3467836"/>
            <a:ext cx="3374118" cy="258666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412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100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0" presetClass="exit" presetSubtype="0" fill="hold" grpId="0" nodeType="withEffect">
                                  <p:stCondLst>
                                    <p:cond delay="0"/>
                                  </p:stCondLst>
                                  <p:childTnLst>
                                    <p:animEffect transition="out" filter="fade">
                                      <p:cBhvr>
                                        <p:cTn id="26" dur="1000"/>
                                        <p:tgtEl>
                                          <p:spTgt spid="21"/>
                                        </p:tgtEl>
                                      </p:cBhvr>
                                    </p:animEffect>
                                    <p:set>
                                      <p:cBhvr>
                                        <p:cTn id="27" dur="1" fill="hold">
                                          <p:stCondLst>
                                            <p:cond delay="999"/>
                                          </p:stCondLst>
                                        </p:cTn>
                                        <p:tgtEl>
                                          <p:spTgt spid="21"/>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1000"/>
                                        <p:tgtEl>
                                          <p:spTgt spid="23"/>
                                        </p:tgtEl>
                                      </p:cBhvr>
                                    </p:animEffect>
                                    <p:set>
                                      <p:cBhvr>
                                        <p:cTn id="30" dur="1" fill="hold">
                                          <p:stCondLst>
                                            <p:cond delay="999"/>
                                          </p:stCondLst>
                                        </p:cTn>
                                        <p:tgtEl>
                                          <p:spTgt spid="23"/>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1000"/>
                                        <p:tgtEl>
                                          <p:spTgt spid="24"/>
                                        </p:tgtEl>
                                      </p:cBhvr>
                                    </p:animEffect>
                                    <p:set>
                                      <p:cBhvr>
                                        <p:cTn id="33" dur="1" fill="hold">
                                          <p:stCondLst>
                                            <p:cond delay="999"/>
                                          </p:stCondLst>
                                        </p:cTn>
                                        <p:tgtEl>
                                          <p:spTgt spid="24"/>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1000"/>
                                        <p:tgtEl>
                                          <p:spTgt spid="25"/>
                                        </p:tgtEl>
                                      </p:cBhvr>
                                    </p:animEffect>
                                    <p:set>
                                      <p:cBhvr>
                                        <p:cTn id="36" dur="1" fill="hold">
                                          <p:stCondLst>
                                            <p:cond delay="999"/>
                                          </p:stCondLst>
                                        </p:cTn>
                                        <p:tgtEl>
                                          <p:spTgt spid="25"/>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1000"/>
                                        <p:tgtEl>
                                          <p:spTgt spid="26"/>
                                        </p:tgtEl>
                                      </p:cBhvr>
                                    </p:animEffect>
                                    <p:set>
                                      <p:cBhvr>
                                        <p:cTn id="39" dur="1" fill="hold">
                                          <p:stCondLst>
                                            <p:cond delay="999"/>
                                          </p:stCondLst>
                                        </p:cTn>
                                        <p:tgtEl>
                                          <p:spTgt spid="26"/>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1000"/>
                                        <p:tgtEl>
                                          <p:spTgt spid="27"/>
                                        </p:tgtEl>
                                      </p:cBhvr>
                                    </p:animEffect>
                                    <p:set>
                                      <p:cBhvr>
                                        <p:cTn id="42" dur="1" fill="hold">
                                          <p:stCondLst>
                                            <p:cond delay="9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21" grpId="0" animBg="1"/>
      <p:bldP spid="23" grpId="0" animBg="1"/>
      <p:bldP spid="24" grpId="0" animBg="1"/>
      <p:bldP spid="25" grpId="0" animBg="1"/>
      <p:bldP spid="26" grpId="0" animBg="1"/>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431DFB6-0C68-4222-98AD-16B65091D9D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94653" y="2888658"/>
            <a:ext cx="4655510" cy="3477474"/>
          </a:xfrm>
          <a:prstGeom prst="rect">
            <a:avLst/>
          </a:prstGeom>
        </p:spPr>
      </p:pic>
      <p:sp>
        <p:nvSpPr>
          <p:cNvPr id="2" name="Title 1">
            <a:extLst>
              <a:ext uri="{FF2B5EF4-FFF2-40B4-BE49-F238E27FC236}">
                <a16:creationId xmlns:a16="http://schemas.microsoft.com/office/drawing/2014/main" id="{117A26FE-C927-4143-87BE-996C48CCED07}"/>
              </a:ext>
            </a:extLst>
          </p:cNvPr>
          <p:cNvSpPr>
            <a:spLocks noGrp="1"/>
          </p:cNvSpPr>
          <p:nvPr>
            <p:ph type="title"/>
          </p:nvPr>
        </p:nvSpPr>
        <p:spPr/>
        <p:txBody>
          <a:bodyPr/>
          <a:lstStyle/>
          <a:p>
            <a:r>
              <a:rPr lang="en-GB" dirty="0"/>
              <a:t>Population density does not explain the remaining differences</a:t>
            </a:r>
          </a:p>
        </p:txBody>
      </p:sp>
      <p:sp>
        <p:nvSpPr>
          <p:cNvPr id="3" name="Text Placeholder 2">
            <a:extLst>
              <a:ext uri="{FF2B5EF4-FFF2-40B4-BE49-F238E27FC236}">
                <a16:creationId xmlns:a16="http://schemas.microsoft.com/office/drawing/2014/main" id="{B3CBCD35-F6EA-4F20-BB42-FFE46826DFBF}"/>
              </a:ext>
            </a:extLst>
          </p:cNvPr>
          <p:cNvSpPr>
            <a:spLocks noGrp="1"/>
          </p:cNvSpPr>
          <p:nvPr>
            <p:ph type="body" sz="quarter" idx="32"/>
          </p:nvPr>
        </p:nvSpPr>
        <p:spPr/>
        <p:txBody>
          <a:bodyPr/>
          <a:lstStyle/>
          <a:p>
            <a:r>
              <a:rPr lang="en-GB" dirty="0"/>
              <a:t>Can differences in population density explain the rest of the differences in life expectancy between Local Authorities which are not already explained by demographic and health indicators? </a:t>
            </a:r>
          </a:p>
        </p:txBody>
      </p:sp>
      <p:sp>
        <p:nvSpPr>
          <p:cNvPr id="7" name="Slide Number Placeholder 6">
            <a:extLst>
              <a:ext uri="{FF2B5EF4-FFF2-40B4-BE49-F238E27FC236}">
                <a16:creationId xmlns:a16="http://schemas.microsoft.com/office/drawing/2014/main" id="{3071742A-4CAF-441D-80BB-DF689B77901C}"/>
              </a:ext>
            </a:extLst>
          </p:cNvPr>
          <p:cNvSpPr>
            <a:spLocks noGrp="1"/>
          </p:cNvSpPr>
          <p:nvPr>
            <p:ph type="sldNum" sz="quarter" idx="33"/>
          </p:nvPr>
        </p:nvSpPr>
        <p:spPr/>
        <p:txBody>
          <a:bodyPr/>
          <a:lstStyle/>
          <a:p>
            <a:fld id="{19B51A1E-902D-48AF-9020-955120F399B6}" type="slidenum">
              <a:rPr lang="en-US" noProof="0" smtClean="0"/>
              <a:pPr/>
              <a:t>6</a:t>
            </a:fld>
            <a:endParaRPr lang="en-US" noProof="0" dirty="0"/>
          </a:p>
        </p:txBody>
      </p:sp>
      <p:sp>
        <p:nvSpPr>
          <p:cNvPr id="8" name="Rectangle 7">
            <a:extLst>
              <a:ext uri="{FF2B5EF4-FFF2-40B4-BE49-F238E27FC236}">
                <a16:creationId xmlns:a16="http://schemas.microsoft.com/office/drawing/2014/main" id="{E7FCA671-F93C-488B-98EE-FED05E87CE01}"/>
              </a:ext>
            </a:extLst>
          </p:cNvPr>
          <p:cNvSpPr/>
          <p:nvPr/>
        </p:nvSpPr>
        <p:spPr>
          <a:xfrm>
            <a:off x="336696" y="2244051"/>
            <a:ext cx="7223051" cy="707886"/>
          </a:xfrm>
          <a:prstGeom prst="rect">
            <a:avLst/>
          </a:prstGeom>
        </p:spPr>
        <p:txBody>
          <a:bodyPr wrap="square">
            <a:spAutoFit/>
          </a:bodyPr>
          <a:lstStyle/>
          <a:p>
            <a:r>
              <a:rPr lang="en-GB" sz="2000" b="1" dirty="0"/>
              <a:t>There is little relationship between density and difference to predicted life expectancy</a:t>
            </a:r>
          </a:p>
        </p:txBody>
      </p:sp>
      <p:sp>
        <p:nvSpPr>
          <p:cNvPr id="9" name="TextBox 8">
            <a:extLst>
              <a:ext uri="{FF2B5EF4-FFF2-40B4-BE49-F238E27FC236}">
                <a16:creationId xmlns:a16="http://schemas.microsoft.com/office/drawing/2014/main" id="{1FAF61B5-629D-4D1C-A0E1-284057A3D73E}"/>
              </a:ext>
            </a:extLst>
          </p:cNvPr>
          <p:cNvSpPr txBox="1"/>
          <p:nvPr/>
        </p:nvSpPr>
        <p:spPr>
          <a:xfrm>
            <a:off x="2804885" y="6271591"/>
            <a:ext cx="3618298" cy="338554"/>
          </a:xfrm>
          <a:prstGeom prst="rect">
            <a:avLst/>
          </a:prstGeom>
          <a:noFill/>
        </p:spPr>
        <p:txBody>
          <a:bodyPr wrap="none" rtlCol="0">
            <a:spAutoFit/>
          </a:bodyPr>
          <a:lstStyle/>
          <a:p>
            <a:r>
              <a:rPr lang="en-GB" sz="1600" b="1" dirty="0">
                <a:solidFill>
                  <a:schemeClr val="bg1">
                    <a:lumMod val="50000"/>
                  </a:schemeClr>
                </a:solidFill>
              </a:rPr>
              <a:t>Difference to predicted life expectancy</a:t>
            </a:r>
          </a:p>
        </p:txBody>
      </p:sp>
      <p:sp>
        <p:nvSpPr>
          <p:cNvPr id="11" name="Rectangle 10">
            <a:extLst>
              <a:ext uri="{FF2B5EF4-FFF2-40B4-BE49-F238E27FC236}">
                <a16:creationId xmlns:a16="http://schemas.microsoft.com/office/drawing/2014/main" id="{1431ABC3-12C2-4A20-BB56-368892CF6BF6}"/>
              </a:ext>
            </a:extLst>
          </p:cNvPr>
          <p:cNvSpPr/>
          <p:nvPr/>
        </p:nvSpPr>
        <p:spPr>
          <a:xfrm>
            <a:off x="310990" y="5162927"/>
            <a:ext cx="2493895" cy="755324"/>
          </a:xfrm>
          <a:prstGeom prst="rect">
            <a:avLst/>
          </a:prstGeom>
          <a:solidFill>
            <a:srgbClr val="FFE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75000"/>
                    <a:lumOff val="25000"/>
                  </a:schemeClr>
                </a:solidFill>
              </a:rPr>
              <a:t>Local Authorities with a </a:t>
            </a:r>
            <a:r>
              <a:rPr lang="en-GB" sz="1600" b="1" dirty="0">
                <a:solidFill>
                  <a:schemeClr val="tx1">
                    <a:lumMod val="75000"/>
                    <a:lumOff val="25000"/>
                  </a:schemeClr>
                </a:solidFill>
              </a:rPr>
              <a:t>lower</a:t>
            </a:r>
            <a:r>
              <a:rPr lang="en-GB" sz="1600" dirty="0">
                <a:solidFill>
                  <a:schemeClr val="tx1">
                    <a:lumMod val="75000"/>
                    <a:lumOff val="25000"/>
                  </a:schemeClr>
                </a:solidFill>
              </a:rPr>
              <a:t> than predicted life expectancy</a:t>
            </a:r>
          </a:p>
        </p:txBody>
      </p:sp>
      <p:sp>
        <p:nvSpPr>
          <p:cNvPr id="12" name="Rectangle 11">
            <a:extLst>
              <a:ext uri="{FF2B5EF4-FFF2-40B4-BE49-F238E27FC236}">
                <a16:creationId xmlns:a16="http://schemas.microsoft.com/office/drawing/2014/main" id="{B663ECB5-1415-413B-B5E5-40A2A3A6B513}"/>
              </a:ext>
            </a:extLst>
          </p:cNvPr>
          <p:cNvSpPr/>
          <p:nvPr/>
        </p:nvSpPr>
        <p:spPr>
          <a:xfrm>
            <a:off x="6132433" y="5162927"/>
            <a:ext cx="2506681" cy="66923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75000"/>
                    <a:lumOff val="25000"/>
                  </a:schemeClr>
                </a:solidFill>
              </a:rPr>
              <a:t>Local Authorities with a </a:t>
            </a:r>
            <a:r>
              <a:rPr lang="en-GB" sz="1600" b="1" dirty="0">
                <a:solidFill>
                  <a:schemeClr val="tx1">
                    <a:lumMod val="75000"/>
                    <a:lumOff val="25000"/>
                  </a:schemeClr>
                </a:solidFill>
              </a:rPr>
              <a:t>higher</a:t>
            </a:r>
            <a:r>
              <a:rPr lang="en-GB" sz="1600" dirty="0">
                <a:solidFill>
                  <a:schemeClr val="tx1">
                    <a:lumMod val="75000"/>
                    <a:lumOff val="25000"/>
                  </a:schemeClr>
                </a:solidFill>
              </a:rPr>
              <a:t> than predicted life expectancy</a:t>
            </a:r>
          </a:p>
        </p:txBody>
      </p:sp>
      <p:grpSp>
        <p:nvGrpSpPr>
          <p:cNvPr id="16" name="Group 15">
            <a:extLst>
              <a:ext uri="{FF2B5EF4-FFF2-40B4-BE49-F238E27FC236}">
                <a16:creationId xmlns:a16="http://schemas.microsoft.com/office/drawing/2014/main" id="{6B7FF851-C7FE-4748-81FB-B619B49A8F92}"/>
              </a:ext>
            </a:extLst>
          </p:cNvPr>
          <p:cNvGrpSpPr/>
          <p:nvPr/>
        </p:nvGrpSpPr>
        <p:grpSpPr>
          <a:xfrm>
            <a:off x="2156099" y="3114454"/>
            <a:ext cx="338554" cy="1512941"/>
            <a:chOff x="2499680" y="4190514"/>
            <a:chExt cx="338554" cy="1512941"/>
          </a:xfrm>
        </p:grpSpPr>
        <p:sp>
          <p:nvSpPr>
            <p:cNvPr id="14" name="TextBox 13">
              <a:extLst>
                <a:ext uri="{FF2B5EF4-FFF2-40B4-BE49-F238E27FC236}">
                  <a16:creationId xmlns:a16="http://schemas.microsoft.com/office/drawing/2014/main" id="{374472E9-A095-4F37-834F-2C16DFFA981C}"/>
                </a:ext>
              </a:extLst>
            </p:cNvPr>
            <p:cNvSpPr txBox="1"/>
            <p:nvPr/>
          </p:nvSpPr>
          <p:spPr>
            <a:xfrm rot="16200000">
              <a:off x="2244802" y="5110024"/>
              <a:ext cx="848309" cy="338554"/>
            </a:xfrm>
            <a:prstGeom prst="rect">
              <a:avLst/>
            </a:prstGeom>
            <a:noFill/>
          </p:spPr>
          <p:txBody>
            <a:bodyPr wrap="none" rtlCol="0">
              <a:spAutoFit/>
            </a:bodyPr>
            <a:lstStyle/>
            <a:p>
              <a:r>
                <a:rPr lang="en-GB" sz="1600" b="1" dirty="0">
                  <a:solidFill>
                    <a:schemeClr val="tx1">
                      <a:lumMod val="65000"/>
                      <a:lumOff val="35000"/>
                    </a:schemeClr>
                  </a:solidFill>
                </a:rPr>
                <a:t>Density</a:t>
              </a:r>
            </a:p>
          </p:txBody>
        </p:sp>
        <p:cxnSp>
          <p:nvCxnSpPr>
            <p:cNvPr id="15" name="Straight Arrow Connector 14">
              <a:extLst>
                <a:ext uri="{FF2B5EF4-FFF2-40B4-BE49-F238E27FC236}">
                  <a16:creationId xmlns:a16="http://schemas.microsoft.com/office/drawing/2014/main" id="{BC2A4E5B-A713-4EB0-848C-17A8EA24C1EC}"/>
                </a:ext>
              </a:extLst>
            </p:cNvPr>
            <p:cNvCxnSpPr>
              <a:cxnSpLocks/>
            </p:cNvCxnSpPr>
            <p:nvPr/>
          </p:nvCxnSpPr>
          <p:spPr>
            <a:xfrm flipH="1" flipV="1">
              <a:off x="2668956" y="4190514"/>
              <a:ext cx="7694" cy="553257"/>
            </a:xfrm>
            <a:prstGeom prst="straightConnector1">
              <a:avLst/>
            </a:prstGeom>
            <a:ln w="57150">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grpSp>
      <p:sp>
        <p:nvSpPr>
          <p:cNvPr id="17" name="TextBox 16">
            <a:extLst>
              <a:ext uri="{FF2B5EF4-FFF2-40B4-BE49-F238E27FC236}">
                <a16:creationId xmlns:a16="http://schemas.microsoft.com/office/drawing/2014/main" id="{19D1B9BC-8A51-4E19-AF60-3FD3DBF6B704}"/>
              </a:ext>
            </a:extLst>
          </p:cNvPr>
          <p:cNvSpPr txBox="1"/>
          <p:nvPr/>
        </p:nvSpPr>
        <p:spPr>
          <a:xfrm>
            <a:off x="8909409" y="2197625"/>
            <a:ext cx="3136603" cy="3416320"/>
          </a:xfrm>
          <a:prstGeom prst="rect">
            <a:avLst/>
          </a:prstGeom>
          <a:noFill/>
        </p:spPr>
        <p:txBody>
          <a:bodyPr wrap="square" rtlCol="0">
            <a:spAutoFit/>
          </a:bodyPr>
          <a:lstStyle/>
          <a:p>
            <a:r>
              <a:rPr lang="en-GB" dirty="0"/>
              <a:t>If population density was an important factor in determining life expectancy then we would expect to see more of a pattern: </a:t>
            </a:r>
          </a:p>
          <a:p>
            <a:endParaRPr lang="en-GB" dirty="0"/>
          </a:p>
          <a:p>
            <a:r>
              <a:rPr lang="en-GB" dirty="0"/>
              <a:t>e.g. if living in a rural area had a positive effect on life expectancy then  Local Authorities with low density would all have higher than predicted life expectancy</a:t>
            </a:r>
          </a:p>
        </p:txBody>
      </p:sp>
    </p:spTree>
    <p:extLst>
      <p:ext uri="{BB962C8B-B14F-4D97-AF65-F5344CB8AC3E}">
        <p14:creationId xmlns:p14="http://schemas.microsoft.com/office/powerpoint/2010/main" val="411233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1000"/>
                                  </p:stCondLst>
                                  <p:childTnLst>
                                    <p:set>
                                      <p:cBhvr>
                                        <p:cTn id="13" dur="1" fill="hold">
                                          <p:stCondLst>
                                            <p:cond delay="0"/>
                                          </p:stCondLst>
                                        </p:cTn>
                                        <p:tgtEl>
                                          <p:spTgt spid="11"/>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100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AA09B-F80A-4430-9824-7C1955A447DF}"/>
              </a:ext>
            </a:extLst>
          </p:cNvPr>
          <p:cNvSpPr>
            <a:spLocks noGrp="1"/>
          </p:cNvSpPr>
          <p:nvPr>
            <p:ph type="title"/>
          </p:nvPr>
        </p:nvSpPr>
        <p:spPr/>
        <p:txBody>
          <a:bodyPr/>
          <a:lstStyle/>
          <a:p>
            <a:r>
              <a:rPr lang="en-GB" dirty="0"/>
              <a:t>The most rural areas and some urban areas have high life expectancy</a:t>
            </a:r>
          </a:p>
        </p:txBody>
      </p:sp>
      <p:sp>
        <p:nvSpPr>
          <p:cNvPr id="3" name="Text Placeholder 2">
            <a:extLst>
              <a:ext uri="{FF2B5EF4-FFF2-40B4-BE49-F238E27FC236}">
                <a16:creationId xmlns:a16="http://schemas.microsoft.com/office/drawing/2014/main" id="{77FAB2BD-CC82-4020-965D-86F1AA053656}"/>
              </a:ext>
            </a:extLst>
          </p:cNvPr>
          <p:cNvSpPr>
            <a:spLocks noGrp="1"/>
          </p:cNvSpPr>
          <p:nvPr>
            <p:ph type="body" sz="quarter" idx="32"/>
          </p:nvPr>
        </p:nvSpPr>
        <p:spPr/>
        <p:txBody>
          <a:bodyPr/>
          <a:lstStyle/>
          <a:p>
            <a:r>
              <a:rPr lang="en-GB" dirty="0"/>
              <a:t>Looking at the average difference between predicted and actual life expectancy across clusters, there are significant variations between them. This suggests that the cluster you live in could have an effect on your life expectancy, even taking into account the make up of the local population.</a:t>
            </a:r>
          </a:p>
          <a:p>
            <a:endParaRPr lang="en-GB" dirty="0"/>
          </a:p>
        </p:txBody>
      </p:sp>
      <p:sp>
        <p:nvSpPr>
          <p:cNvPr id="4" name="Text Placeholder 3">
            <a:extLst>
              <a:ext uri="{FF2B5EF4-FFF2-40B4-BE49-F238E27FC236}">
                <a16:creationId xmlns:a16="http://schemas.microsoft.com/office/drawing/2014/main" id="{0B4E6D38-FA8D-4B84-B851-0818E5F70E16}"/>
              </a:ext>
            </a:extLst>
          </p:cNvPr>
          <p:cNvSpPr>
            <a:spLocks noGrp="1"/>
          </p:cNvSpPr>
          <p:nvPr>
            <p:ph type="body" idx="1"/>
          </p:nvPr>
        </p:nvSpPr>
        <p:spPr>
          <a:xfrm>
            <a:off x="432000" y="2307689"/>
            <a:ext cx="7095073" cy="360000"/>
          </a:xfrm>
        </p:spPr>
        <p:txBody>
          <a:bodyPr/>
          <a:lstStyle/>
          <a:p>
            <a:r>
              <a:rPr lang="en-GB" sz="2000" dirty="0"/>
              <a:t>There was considerable variation between clusters</a:t>
            </a:r>
          </a:p>
        </p:txBody>
      </p:sp>
      <p:sp>
        <p:nvSpPr>
          <p:cNvPr id="6" name="Footer Placeholder 5">
            <a:extLst>
              <a:ext uri="{FF2B5EF4-FFF2-40B4-BE49-F238E27FC236}">
                <a16:creationId xmlns:a16="http://schemas.microsoft.com/office/drawing/2014/main" id="{F632CD1A-2B62-4469-84EE-6876A26A217B}"/>
              </a:ext>
            </a:extLst>
          </p:cNvPr>
          <p:cNvSpPr>
            <a:spLocks noGrp="1"/>
          </p:cNvSpPr>
          <p:nvPr>
            <p:ph type="ftr" sz="quarter" idx="14"/>
          </p:nvPr>
        </p:nvSpPr>
        <p:spPr/>
        <p:txBody>
          <a:bodyPr/>
          <a:lstStyle/>
          <a:p>
            <a:r>
              <a:rPr lang="en-US" sz="1400" noProof="0" dirty="0">
                <a:solidFill>
                  <a:schemeClr val="bg1">
                    <a:lumMod val="50000"/>
                  </a:schemeClr>
                </a:solidFill>
              </a:rPr>
              <a:t>See the Appendix for an explanation of the analysis of variation</a:t>
            </a:r>
          </a:p>
        </p:txBody>
      </p:sp>
      <p:sp>
        <p:nvSpPr>
          <p:cNvPr id="7" name="Slide Number Placeholder 6">
            <a:extLst>
              <a:ext uri="{FF2B5EF4-FFF2-40B4-BE49-F238E27FC236}">
                <a16:creationId xmlns:a16="http://schemas.microsoft.com/office/drawing/2014/main" id="{1962322F-56A2-4DA8-A64A-6E071431A7FC}"/>
              </a:ext>
            </a:extLst>
          </p:cNvPr>
          <p:cNvSpPr>
            <a:spLocks noGrp="1"/>
          </p:cNvSpPr>
          <p:nvPr>
            <p:ph type="sldNum" sz="quarter" idx="33"/>
          </p:nvPr>
        </p:nvSpPr>
        <p:spPr/>
        <p:txBody>
          <a:bodyPr/>
          <a:lstStyle/>
          <a:p>
            <a:fld id="{19B51A1E-902D-48AF-9020-955120F399B6}" type="slidenum">
              <a:rPr lang="en-US" noProof="0" smtClean="0"/>
              <a:pPr/>
              <a:t>7</a:t>
            </a:fld>
            <a:endParaRPr lang="en-US" noProof="0" dirty="0"/>
          </a:p>
        </p:txBody>
      </p:sp>
      <p:pic>
        <p:nvPicPr>
          <p:cNvPr id="8" name="Picture 7">
            <a:extLst>
              <a:ext uri="{FF2B5EF4-FFF2-40B4-BE49-F238E27FC236}">
                <a16:creationId xmlns:a16="http://schemas.microsoft.com/office/drawing/2014/main" id="{3CE4DF09-8195-4A87-ABBA-C612AF52F1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9341" y="2849709"/>
            <a:ext cx="5236659" cy="3217490"/>
          </a:xfrm>
          <a:prstGeom prst="rect">
            <a:avLst/>
          </a:prstGeom>
        </p:spPr>
      </p:pic>
      <p:sp>
        <p:nvSpPr>
          <p:cNvPr id="9" name="TextBox 8">
            <a:extLst>
              <a:ext uri="{FF2B5EF4-FFF2-40B4-BE49-F238E27FC236}">
                <a16:creationId xmlns:a16="http://schemas.microsoft.com/office/drawing/2014/main" id="{673A8EE8-26E8-4633-B1D6-767FC7600B7B}"/>
              </a:ext>
            </a:extLst>
          </p:cNvPr>
          <p:cNvSpPr txBox="1"/>
          <p:nvPr/>
        </p:nvSpPr>
        <p:spPr>
          <a:xfrm>
            <a:off x="8118087" y="2610613"/>
            <a:ext cx="3796493" cy="3693319"/>
          </a:xfrm>
          <a:prstGeom prst="rect">
            <a:avLst/>
          </a:prstGeom>
          <a:noFill/>
        </p:spPr>
        <p:txBody>
          <a:bodyPr wrap="square" rtlCol="0">
            <a:spAutoFit/>
          </a:bodyPr>
          <a:lstStyle/>
          <a:p>
            <a:r>
              <a:rPr lang="en-GB" b="1" dirty="0"/>
              <a:t>Countryside Living</a:t>
            </a:r>
            <a:r>
              <a:rPr lang="en-GB" dirty="0"/>
              <a:t> (the most rural cluster) and </a:t>
            </a:r>
            <a:r>
              <a:rPr lang="en-GB" b="1" dirty="0"/>
              <a:t>Ethnically Diverse Metropolitan Living </a:t>
            </a:r>
            <a:r>
              <a:rPr lang="en-GB" dirty="0"/>
              <a:t>(one of the most urban and densely populated clusters) had the most positive outcomes.</a:t>
            </a:r>
          </a:p>
          <a:p>
            <a:endParaRPr lang="en-GB" dirty="0"/>
          </a:p>
          <a:p>
            <a:endParaRPr lang="en-GB" dirty="0"/>
          </a:p>
          <a:p>
            <a:r>
              <a:rPr lang="en-GB" dirty="0"/>
              <a:t>So density of population and rural/urban environment do not </a:t>
            </a:r>
            <a:r>
              <a:rPr lang="en-GB" i="1" dirty="0"/>
              <a:t>by themselves </a:t>
            </a:r>
            <a:r>
              <a:rPr lang="en-GB" dirty="0"/>
              <a:t>seem to be decisive factors in determining life expectancy.</a:t>
            </a:r>
          </a:p>
        </p:txBody>
      </p:sp>
      <p:sp>
        <p:nvSpPr>
          <p:cNvPr id="10" name="Rectangle 9">
            <a:extLst>
              <a:ext uri="{FF2B5EF4-FFF2-40B4-BE49-F238E27FC236}">
                <a16:creationId xmlns:a16="http://schemas.microsoft.com/office/drawing/2014/main" id="{2A49D15A-C702-4A18-95BE-458BC9ADF97A}"/>
              </a:ext>
            </a:extLst>
          </p:cNvPr>
          <p:cNvSpPr/>
          <p:nvPr/>
        </p:nvSpPr>
        <p:spPr>
          <a:xfrm>
            <a:off x="645670" y="3658954"/>
            <a:ext cx="5664000" cy="787681"/>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30D3DED5-E91D-47A8-836B-E96572A8A093}"/>
              </a:ext>
            </a:extLst>
          </p:cNvPr>
          <p:cNvSpPr txBox="1"/>
          <p:nvPr/>
        </p:nvSpPr>
        <p:spPr>
          <a:xfrm>
            <a:off x="2665495" y="5934340"/>
            <a:ext cx="4396973" cy="338554"/>
          </a:xfrm>
          <a:prstGeom prst="rect">
            <a:avLst/>
          </a:prstGeom>
          <a:noFill/>
        </p:spPr>
        <p:txBody>
          <a:bodyPr wrap="none" rtlCol="0">
            <a:spAutoFit/>
          </a:bodyPr>
          <a:lstStyle/>
          <a:p>
            <a:r>
              <a:rPr lang="en-GB" sz="1600" b="1" dirty="0">
                <a:solidFill>
                  <a:schemeClr val="bg1">
                    <a:lumMod val="50000"/>
                  </a:schemeClr>
                </a:solidFill>
              </a:rPr>
              <a:t>Average difference to predicted life expectancy</a:t>
            </a:r>
          </a:p>
        </p:txBody>
      </p:sp>
      <p:sp>
        <p:nvSpPr>
          <p:cNvPr id="12" name="Rectangle 11">
            <a:extLst>
              <a:ext uri="{FF2B5EF4-FFF2-40B4-BE49-F238E27FC236}">
                <a16:creationId xmlns:a16="http://schemas.microsoft.com/office/drawing/2014/main" id="{2BCD7049-8921-48F4-8BF6-91C9FCF74052}"/>
              </a:ext>
            </a:extLst>
          </p:cNvPr>
          <p:cNvSpPr/>
          <p:nvPr/>
        </p:nvSpPr>
        <p:spPr>
          <a:xfrm>
            <a:off x="5246849" y="2792633"/>
            <a:ext cx="2493895" cy="755324"/>
          </a:xfrm>
          <a:prstGeom prst="rect">
            <a:avLst/>
          </a:prstGeom>
          <a:solidFill>
            <a:srgbClr val="FFE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75000"/>
                    <a:lumOff val="25000"/>
                  </a:schemeClr>
                </a:solidFill>
              </a:rPr>
              <a:t>These clusters had the highest life expectancy versus the predicted value</a:t>
            </a:r>
          </a:p>
        </p:txBody>
      </p:sp>
    </p:spTree>
    <p:extLst>
      <p:ext uri="{BB962C8B-B14F-4D97-AF65-F5344CB8AC3E}">
        <p14:creationId xmlns:p14="http://schemas.microsoft.com/office/powerpoint/2010/main" val="405473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D244A-42E4-4E54-A1AA-91515378209C}"/>
              </a:ext>
            </a:extLst>
          </p:cNvPr>
          <p:cNvSpPr>
            <a:spLocks noGrp="1"/>
          </p:cNvSpPr>
          <p:nvPr>
            <p:ph type="title"/>
          </p:nvPr>
        </p:nvSpPr>
        <p:spPr/>
        <p:txBody>
          <a:bodyPr/>
          <a:lstStyle/>
          <a:p>
            <a:r>
              <a:rPr lang="en-GB" dirty="0"/>
              <a:t>There are still some unexplained differences between Local Authorities</a:t>
            </a:r>
          </a:p>
        </p:txBody>
      </p:sp>
      <p:sp>
        <p:nvSpPr>
          <p:cNvPr id="3" name="Text Placeholder 2">
            <a:extLst>
              <a:ext uri="{FF2B5EF4-FFF2-40B4-BE49-F238E27FC236}">
                <a16:creationId xmlns:a16="http://schemas.microsoft.com/office/drawing/2014/main" id="{06A4C57E-7AB4-4AE6-A771-D199AB845E9C}"/>
              </a:ext>
            </a:extLst>
          </p:cNvPr>
          <p:cNvSpPr>
            <a:spLocks noGrp="1"/>
          </p:cNvSpPr>
          <p:nvPr>
            <p:ph type="body" sz="quarter" idx="32"/>
          </p:nvPr>
        </p:nvSpPr>
        <p:spPr/>
        <p:txBody>
          <a:bodyPr/>
          <a:lstStyle/>
          <a:p>
            <a:r>
              <a:rPr lang="en-GB" dirty="0"/>
              <a:t>There was considerable variation between life expectancy </a:t>
            </a:r>
            <a:r>
              <a:rPr lang="en-GB" i="1" dirty="0"/>
              <a:t>within </a:t>
            </a:r>
            <a:r>
              <a:rPr lang="en-GB" dirty="0"/>
              <a:t>clusters. Some Local Authorities within the same cluster had much higher than predicted life expectancy whilst others had much lower numbers. There must be further factors or individual circumstances within Local Authorities driving these variances</a:t>
            </a:r>
          </a:p>
          <a:p>
            <a:endParaRPr lang="en-GB" dirty="0"/>
          </a:p>
        </p:txBody>
      </p:sp>
      <p:sp>
        <p:nvSpPr>
          <p:cNvPr id="4" name="Text Placeholder 3">
            <a:extLst>
              <a:ext uri="{FF2B5EF4-FFF2-40B4-BE49-F238E27FC236}">
                <a16:creationId xmlns:a16="http://schemas.microsoft.com/office/drawing/2014/main" id="{43F1553C-0795-417E-B712-39E1F7684802}"/>
              </a:ext>
            </a:extLst>
          </p:cNvPr>
          <p:cNvSpPr>
            <a:spLocks noGrp="1"/>
          </p:cNvSpPr>
          <p:nvPr>
            <p:ph type="body" idx="1"/>
          </p:nvPr>
        </p:nvSpPr>
        <p:spPr/>
        <p:txBody>
          <a:bodyPr/>
          <a:lstStyle/>
          <a:p>
            <a:r>
              <a:rPr lang="en-GB" dirty="0"/>
              <a:t>There is still variation </a:t>
            </a:r>
            <a:r>
              <a:rPr lang="en-GB" i="1" dirty="0"/>
              <a:t>within </a:t>
            </a:r>
            <a:r>
              <a:rPr lang="en-GB" dirty="0"/>
              <a:t>clusters</a:t>
            </a:r>
          </a:p>
        </p:txBody>
      </p:sp>
      <p:sp>
        <p:nvSpPr>
          <p:cNvPr id="7" name="Slide Number Placeholder 6">
            <a:extLst>
              <a:ext uri="{FF2B5EF4-FFF2-40B4-BE49-F238E27FC236}">
                <a16:creationId xmlns:a16="http://schemas.microsoft.com/office/drawing/2014/main" id="{1004B155-C1D4-4DB5-853F-9BE11292479B}"/>
              </a:ext>
            </a:extLst>
          </p:cNvPr>
          <p:cNvSpPr>
            <a:spLocks noGrp="1"/>
          </p:cNvSpPr>
          <p:nvPr>
            <p:ph type="sldNum" sz="quarter" idx="33"/>
          </p:nvPr>
        </p:nvSpPr>
        <p:spPr/>
        <p:txBody>
          <a:bodyPr/>
          <a:lstStyle/>
          <a:p>
            <a:fld id="{19B51A1E-902D-48AF-9020-955120F399B6}" type="slidenum">
              <a:rPr lang="en-US" noProof="0" smtClean="0"/>
              <a:pPr/>
              <a:t>8</a:t>
            </a:fld>
            <a:endParaRPr lang="en-US" noProof="0" dirty="0"/>
          </a:p>
        </p:txBody>
      </p:sp>
      <p:pic>
        <p:nvPicPr>
          <p:cNvPr id="8" name="Picture 7">
            <a:extLst>
              <a:ext uri="{FF2B5EF4-FFF2-40B4-BE49-F238E27FC236}">
                <a16:creationId xmlns:a16="http://schemas.microsoft.com/office/drawing/2014/main" id="{8964A9E6-E8DE-4A40-BAA0-C508F741C90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02743" y="2817594"/>
            <a:ext cx="4935659" cy="3846489"/>
          </a:xfrm>
          <a:prstGeom prst="rect">
            <a:avLst/>
          </a:prstGeom>
        </p:spPr>
      </p:pic>
      <p:sp>
        <p:nvSpPr>
          <p:cNvPr id="10" name="Rectangle 9">
            <a:extLst>
              <a:ext uri="{FF2B5EF4-FFF2-40B4-BE49-F238E27FC236}">
                <a16:creationId xmlns:a16="http://schemas.microsoft.com/office/drawing/2014/main" id="{972BE584-40BA-41F3-8E5A-DB635C7CED7F}"/>
              </a:ext>
            </a:extLst>
          </p:cNvPr>
          <p:cNvSpPr/>
          <p:nvPr/>
        </p:nvSpPr>
        <p:spPr>
          <a:xfrm>
            <a:off x="1526616" y="4679279"/>
            <a:ext cx="5664000" cy="3600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045256CB-C8C3-49B2-83E5-0BD5BDB2642F}"/>
              </a:ext>
            </a:extLst>
          </p:cNvPr>
          <p:cNvSpPr txBox="1"/>
          <p:nvPr/>
        </p:nvSpPr>
        <p:spPr>
          <a:xfrm>
            <a:off x="7703168" y="4279173"/>
            <a:ext cx="3796493" cy="923330"/>
          </a:xfrm>
          <a:prstGeom prst="rect">
            <a:avLst/>
          </a:prstGeom>
          <a:noFill/>
        </p:spPr>
        <p:txBody>
          <a:bodyPr wrap="square" rtlCol="0">
            <a:spAutoFit/>
          </a:bodyPr>
          <a:lstStyle/>
          <a:p>
            <a:r>
              <a:rPr lang="en-GB" dirty="0"/>
              <a:t>The London Cosmopolitan cluster in particular has a very wide range of life expectancy differences</a:t>
            </a:r>
          </a:p>
        </p:txBody>
      </p:sp>
    </p:spTree>
    <p:extLst>
      <p:ext uri="{BB962C8B-B14F-4D97-AF65-F5344CB8AC3E}">
        <p14:creationId xmlns:p14="http://schemas.microsoft.com/office/powerpoint/2010/main" val="360761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A8389-451A-42D5-882A-04B5B993B79A}"/>
              </a:ext>
            </a:extLst>
          </p:cNvPr>
          <p:cNvSpPr>
            <a:spLocks noGrp="1"/>
          </p:cNvSpPr>
          <p:nvPr>
            <p:ph type="title"/>
          </p:nvPr>
        </p:nvSpPr>
        <p:spPr/>
        <p:txBody>
          <a:bodyPr/>
          <a:lstStyle/>
          <a:p>
            <a:r>
              <a:rPr lang="en-GB" dirty="0"/>
              <a:t>Conclusions</a:t>
            </a:r>
          </a:p>
        </p:txBody>
      </p:sp>
      <p:sp>
        <p:nvSpPr>
          <p:cNvPr id="7" name="Slide Number Placeholder 6">
            <a:extLst>
              <a:ext uri="{FF2B5EF4-FFF2-40B4-BE49-F238E27FC236}">
                <a16:creationId xmlns:a16="http://schemas.microsoft.com/office/drawing/2014/main" id="{53140B99-B668-40A8-9C02-36DB322108B4}"/>
              </a:ext>
            </a:extLst>
          </p:cNvPr>
          <p:cNvSpPr>
            <a:spLocks noGrp="1"/>
          </p:cNvSpPr>
          <p:nvPr>
            <p:ph type="sldNum" sz="quarter" idx="33"/>
          </p:nvPr>
        </p:nvSpPr>
        <p:spPr/>
        <p:txBody>
          <a:bodyPr/>
          <a:lstStyle/>
          <a:p>
            <a:fld id="{19B51A1E-902D-48AF-9020-955120F399B6}" type="slidenum">
              <a:rPr lang="en-US" noProof="0" smtClean="0"/>
              <a:pPr/>
              <a:t>9</a:t>
            </a:fld>
            <a:endParaRPr lang="en-US" noProof="0" dirty="0"/>
          </a:p>
        </p:txBody>
      </p:sp>
      <p:sp>
        <p:nvSpPr>
          <p:cNvPr id="8" name="TextBox 7">
            <a:extLst>
              <a:ext uri="{FF2B5EF4-FFF2-40B4-BE49-F238E27FC236}">
                <a16:creationId xmlns:a16="http://schemas.microsoft.com/office/drawing/2014/main" id="{0BDEA979-DEE3-4679-8E0C-C8F3A9C3A221}"/>
              </a:ext>
            </a:extLst>
          </p:cNvPr>
          <p:cNvSpPr txBox="1"/>
          <p:nvPr/>
        </p:nvSpPr>
        <p:spPr>
          <a:xfrm>
            <a:off x="432000" y="2241352"/>
            <a:ext cx="7808751" cy="4493538"/>
          </a:xfrm>
          <a:prstGeom prst="rect">
            <a:avLst/>
          </a:prstGeom>
          <a:solidFill>
            <a:schemeClr val="bg1"/>
          </a:solidFill>
        </p:spPr>
        <p:txBody>
          <a:bodyPr wrap="square" rtlCol="0">
            <a:spAutoFit/>
          </a:bodyPr>
          <a:lstStyle/>
          <a:p>
            <a:r>
              <a:rPr lang="en-GB" sz="2200" b="1" dirty="0"/>
              <a:t>Demographics and Health indicators are important</a:t>
            </a:r>
          </a:p>
          <a:p>
            <a:r>
              <a:rPr lang="en-GB" sz="2200" dirty="0"/>
              <a:t>The make up of the population in each Local Authority explains </a:t>
            </a:r>
            <a:r>
              <a:rPr lang="en-GB" sz="2200" b="1" dirty="0">
                <a:solidFill>
                  <a:schemeClr val="tx1">
                    <a:lumMod val="75000"/>
                    <a:lumOff val="25000"/>
                  </a:schemeClr>
                </a:solidFill>
              </a:rPr>
              <a:t>most of the differences </a:t>
            </a:r>
            <a:r>
              <a:rPr lang="en-GB" sz="2200" dirty="0"/>
              <a:t>in life expectancy.</a:t>
            </a:r>
          </a:p>
          <a:p>
            <a:endParaRPr lang="en-GB" sz="2200" dirty="0"/>
          </a:p>
          <a:p>
            <a:r>
              <a:rPr lang="en-GB" sz="2200" b="1" dirty="0"/>
              <a:t>The cluster you live in also matters</a:t>
            </a:r>
          </a:p>
          <a:p>
            <a:r>
              <a:rPr lang="en-GB" sz="2200" dirty="0"/>
              <a:t>There is a significant difference between clusters, but the most positive groups are very different from each other. Clearly other factors are at work.</a:t>
            </a:r>
          </a:p>
          <a:p>
            <a:endParaRPr lang="en-GB" sz="2200" dirty="0"/>
          </a:p>
          <a:p>
            <a:r>
              <a:rPr lang="en-GB" sz="2200" b="1" dirty="0"/>
              <a:t>Further investigation needed</a:t>
            </a:r>
          </a:p>
          <a:p>
            <a:r>
              <a:rPr lang="en-GB" sz="2200" dirty="0"/>
              <a:t>Within some clusters there is a wide variance of outcomes. Further investigation into individual Local Authorities is needed to find out what drives these variations.</a:t>
            </a:r>
          </a:p>
        </p:txBody>
      </p:sp>
    </p:spTree>
    <p:extLst>
      <p:ext uri="{BB962C8B-B14F-4D97-AF65-F5344CB8AC3E}">
        <p14:creationId xmlns:p14="http://schemas.microsoft.com/office/powerpoint/2010/main" val="3966086417"/>
      </p:ext>
    </p:extLst>
  </p:cSld>
  <p:clrMapOvr>
    <a:masterClrMapping/>
  </p:clrMapOvr>
</p:sld>
</file>

<file path=ppt/theme/theme1.xml><?xml version="1.0" encoding="utf-8"?>
<a:theme xmlns:a="http://schemas.openxmlformats.org/drawingml/2006/main" name="Office Them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y Template 2" id="{CFEB6122-59B9-4A4C-9B5E-F3AD5A557A3D}" vid="{76A31F9D-383B-49F8-AD52-09FF2551BC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DB5DD7-8DCC-4069-9EB3-5D09818665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90D0D0-7C1D-47FF-A2F0-9937AA567A3D}">
  <ds:schemaRef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B8E15EA0-2F38-456B-B156-038699A5D1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2585</Words>
  <Application>Microsoft Office PowerPoint</Application>
  <PresentationFormat>Widescreen</PresentationFormat>
  <Paragraphs>166</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Candara</vt:lpstr>
      <vt:lpstr>Corbel</vt:lpstr>
      <vt:lpstr>Times New Roman</vt:lpstr>
      <vt:lpstr>Office Theme</vt:lpstr>
      <vt:lpstr>Town or Country?</vt:lpstr>
      <vt:lpstr>Does where you live affect life expectancy?</vt:lpstr>
      <vt:lpstr>Clusters are useful but do not tell the whole story</vt:lpstr>
      <vt:lpstr>Underlying demographic and health indicators are important</vt:lpstr>
      <vt:lpstr>These factors explain &gt;70% of the life expectancy differences</vt:lpstr>
      <vt:lpstr>Population density does not explain the remaining differences</vt:lpstr>
      <vt:lpstr>The most rural areas and some urban areas have high life expectancy</vt:lpstr>
      <vt:lpstr>There are still some unexplained differences between Local Authorities</vt:lpstr>
      <vt:lpstr>Conclusions</vt:lpstr>
      <vt:lpstr>PowerPoint Presentation</vt:lpstr>
      <vt:lpstr>Appendix</vt:lpstr>
      <vt:lpstr>Descriptions of Clusters</vt:lpstr>
      <vt:lpstr>Descriptions of Clusters</vt:lpstr>
      <vt:lpstr>Descriptions of Clusters</vt:lpstr>
      <vt:lpstr>Descriptions of Clusters</vt:lpstr>
      <vt:lpstr>Statistical analysis – R squared values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2019-05-09T10:34:35Z</dcterms:created>
  <dcterms:modified xsi:type="dcterms:W3CDTF">2019-05-24T18:59:33Z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